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448" r:id="rId5"/>
    <p:sldId id="2462" r:id="rId6"/>
    <p:sldId id="2502" r:id="rId7"/>
    <p:sldId id="2503" r:id="rId8"/>
    <p:sldId id="2495" r:id="rId9"/>
    <p:sldId id="2496" r:id="rId10"/>
    <p:sldId id="2510" r:id="rId11"/>
    <p:sldId id="2511" r:id="rId12"/>
    <p:sldId id="2512" r:id="rId13"/>
    <p:sldId id="2513" r:id="rId14"/>
    <p:sldId id="2498" r:id="rId15"/>
    <p:sldId id="2514" r:id="rId16"/>
    <p:sldId id="2516" r:id="rId17"/>
    <p:sldId id="2515" r:id="rId18"/>
    <p:sldId id="2518" r:id="rId19"/>
    <p:sldId id="2517" r:id="rId20"/>
    <p:sldId id="2519" r:id="rId21"/>
    <p:sldId id="2521" r:id="rId22"/>
    <p:sldId id="2522" r:id="rId23"/>
    <p:sldId id="2523" r:id="rId24"/>
    <p:sldId id="2524" r:id="rId25"/>
    <p:sldId id="2525" r:id="rId26"/>
    <p:sldId id="2526" r:id="rId27"/>
    <p:sldId id="2527" r:id="rId28"/>
    <p:sldId id="2520" r:id="rId29"/>
    <p:sldId id="2506" r:id="rId30"/>
    <p:sldId id="2507" r:id="rId31"/>
    <p:sldId id="2457" r:id="rId32"/>
    <p:sldId id="2436" r:id="rId3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C6C9"/>
    <a:srgbClr val="0000FF"/>
    <a:srgbClr val="3399FF"/>
    <a:srgbClr val="FFFFCC"/>
    <a:srgbClr val="CCFFCC"/>
    <a:srgbClr val="99FF99"/>
    <a:srgbClr val="99FF66"/>
    <a:srgbClr val="E99757"/>
    <a:srgbClr val="00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53D25-CC84-40AA-AB33-04CCEA86A16D}" v="8085" dt="2026-03-26T10:48:39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3" autoAdjust="0"/>
    <p:restoredTop sz="93889" autoAdjust="0"/>
  </p:normalViewPr>
  <p:slideViewPr>
    <p:cSldViewPr snapToGrid="0">
      <p:cViewPr varScale="1">
        <p:scale>
          <a:sx n="99" d="100"/>
          <a:sy n="99" d="100"/>
        </p:scale>
        <p:origin x="168" y="272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99" d="100"/>
          <a:sy n="99" d="100"/>
        </p:scale>
        <p:origin x="28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DB7656B-A354-44C7-91BB-D36C6E150A63}" type="datetime1">
              <a:rPr lang="ru-RU" smtClean="0"/>
              <a:t>26.03.2026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7F42F-5DBE-4911-A325-CA0C2A5D0FE2}" type="datetime1">
              <a:rPr lang="ru-RU" smtClean="0"/>
              <a:pPr/>
              <a:t>26.03.2026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27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6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5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 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922140"/>
            <a:ext cx="5167313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pPr rtl="0"/>
            <a:r>
              <a:rPr lang="ru-RU" spc="300" noProof="0"/>
              <a:t>ГОДОВОЙ ОБЗОР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 rtlCol="0"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pPr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416550" cy="6858000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Объект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ru-RU" sz="1600" noProof="0">
                <a:cs typeface="Biome Light" panose="020B0303030204020804" pitchFamily="34" charset="0"/>
              </a:rPr>
              <a:t>Образец текста.</a:t>
            </a:r>
          </a:p>
          <a:p>
            <a:pPr marL="0" indent="0" rtl="0">
              <a:buNone/>
            </a:pPr>
            <a:endParaRPr lang="ru-RU" noProof="0"/>
          </a:p>
        </p:txBody>
      </p:sp>
      <p:sp>
        <p:nvSpPr>
          <p:cNvPr id="17" name="Номер слайда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Заголовок 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084A94-85F9-26CF-F7D6-EF119C65F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 rtlCol="0">
            <a:noAutofit/>
          </a:bodyPr>
          <a:lstStyle/>
          <a:p>
            <a:pPr rtl="0"/>
            <a:r>
              <a:rPr lang="ru-RU" sz="4000" spc="300" noProof="0"/>
              <a:t>Образец заголовка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2" name="Текст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3" name="Текст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4" name="Место для изображения из Интернета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Место для изображения из Интернета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6" name="Место для изображения из Интернета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pPr rtl="0"/>
            <a:r>
              <a:rPr lang="ru-RU" noProof="0"/>
              <a:t>Название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 rtlCol="0"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46947D-143E-F530-2FC2-58CC366B7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 rtl="0"/>
            <a:r>
              <a:rPr lang="ru-RU" noProof="0"/>
              <a:t>ОБРАЗЕЦ ТЕКСТА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416550" cy="6846932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Объект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ru-RU" sz="1600" noProof="0">
                <a:cs typeface="Biome Light" panose="020B0303030204020804" pitchFamily="34" charset="0"/>
              </a:rPr>
              <a:t>Образец текста.</a:t>
            </a:r>
          </a:p>
          <a:p>
            <a:pPr marL="0" indent="0" rtl="0">
              <a:buNone/>
            </a:pPr>
            <a:endParaRPr lang="ru-RU" noProof="0"/>
          </a:p>
        </p:txBody>
      </p:sp>
      <p:sp>
        <p:nvSpPr>
          <p:cNvPr id="17" name="Номер слайда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50852A-35D7-82E6-474C-05C2552B21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rtlCol="0" anchor="b"/>
          <a:lstStyle>
            <a:lvl1pPr algn="l">
              <a:defRPr sz="6000" spc="3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83C0D0-FD21-A992-F93E-F1E18F40DD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ru-RU" noProof="0"/>
              <a:t>МЕСТО ДЛЯ ЗАГОЛОВКА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92279" y="1263841"/>
            <a:ext cx="4018722" cy="4636392"/>
          </a:xfrm>
        </p:spPr>
        <p:txBody>
          <a:bodyPr lIns="0" rIns="0" rtlCol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66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513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6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Рисунок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513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2" name="Рисунок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66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3" name="Рисунок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513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52523-1280-F571-C8E6-7AE6A6E0C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353847-49B0-8762-2B31-3B0E6D99AF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ru-RU" sz="4800" noProof="0"/>
              <a:t>Образец заголовка</a:t>
            </a:r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8601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9900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9107" y="3864355"/>
            <a:ext cx="5157787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ru-RU" spc="300" noProof="0">
                <a:solidFill>
                  <a:schemeClr val="tx1"/>
                </a:solidFill>
              </a:rPr>
              <a:t>Щелкните, чтобы изменить стили текста образца слайда</a:t>
            </a: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9107" y="4531139"/>
            <a:ext cx="5157787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400" noProof="0">
                <a:solidFill>
                  <a:schemeClr val="tx1"/>
                </a:solidFill>
              </a:rPr>
              <a:t>Щелкните, чтобы изменить стили текста образца слайда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65107" y="3864355"/>
            <a:ext cx="5183188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ru-RU" spc="300" noProof="0">
                <a:solidFill>
                  <a:schemeClr val="tx1"/>
                </a:solidFill>
              </a:rPr>
              <a:t>Щелкните, чтобы изменить стили текста образца слайда</a:t>
            </a:r>
          </a:p>
        </p:txBody>
      </p:sp>
      <p:sp>
        <p:nvSpPr>
          <p:cNvPr id="14" name="Объект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65107" y="4531139"/>
            <a:ext cx="5183188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400" noProof="0">
                <a:solidFill>
                  <a:schemeClr val="tx1"/>
                </a:solidFill>
              </a:rPr>
              <a:t>Щелкните, чтобы изменить стили текста образца слайда</a:t>
            </a:r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E239CD-C7C9-82DC-17B4-A19B00217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ru-RU" sz="4800" noProof="0"/>
              <a:t>Образец заголовка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Номер слайда 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E35AD7-4AE1-F270-0935-89A44BEAD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106" y="-200421"/>
            <a:ext cx="1522325" cy="15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абстрактное изображение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9DC1498-E692-42BA-B69F-6D37E6CF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5" y="3429000"/>
            <a:ext cx="8664827" cy="823913"/>
          </a:xfrm>
        </p:spPr>
        <p:txBody>
          <a:bodyPr rtlCol="0"/>
          <a:lstStyle/>
          <a:p>
            <a:pPr rtl="0"/>
            <a:r>
              <a:rPr lang="en-US" dirty="0"/>
              <a:t>ECM</a:t>
            </a:r>
            <a:r>
              <a:rPr lang="ru-RU" dirty="0"/>
              <a:t>-решение на базе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AE828D-1E63-455F-949D-0C5454A7F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/>
              <a:t>2026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6BA52C-BECB-E5EE-6C3E-5708B43E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539" y="3785484"/>
            <a:ext cx="1798112" cy="3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8920D83-D892-03E6-40DD-7D0B7A438AB7}"/>
              </a:ext>
            </a:extLst>
          </p:cNvPr>
          <p:cNvGrpSpPr/>
          <p:nvPr/>
        </p:nvGrpSpPr>
        <p:grpSpPr>
          <a:xfrm>
            <a:off x="3210410" y="1793635"/>
            <a:ext cx="5815192" cy="1457123"/>
            <a:chOff x="2472385" y="1759773"/>
            <a:chExt cx="5815192" cy="145712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BC43410-CE58-B2E5-F2CE-4DEADC8B0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3314"/>
            <a:stretch>
              <a:fillRect/>
            </a:stretch>
          </p:blipFill>
          <p:spPr>
            <a:xfrm>
              <a:off x="2472385" y="1759773"/>
              <a:ext cx="2079915" cy="117902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27F9A0-E9AB-C652-EEC4-A6649E1FB467}"/>
                </a:ext>
              </a:extLst>
            </p:cNvPr>
            <p:cNvSpPr txBox="1"/>
            <p:nvPr/>
          </p:nvSpPr>
          <p:spPr>
            <a:xfrm>
              <a:off x="4179402" y="1893457"/>
              <a:ext cx="41081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>
                  <a:latin typeface="+mj-lt"/>
                </a:rPr>
                <a:t>РУКСЕО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0A076-9B9E-676E-DA19-190684845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2E39B1-0D33-7020-E107-3047318CE367}"/>
              </a:ext>
            </a:extLst>
          </p:cNvPr>
          <p:cNvSpPr txBox="1"/>
          <p:nvPr/>
        </p:nvSpPr>
        <p:spPr>
          <a:xfrm>
            <a:off x="630160" y="527032"/>
            <a:ext cx="110573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ru-RU">
                <a:solidFill>
                  <a:srgbClr val="222222"/>
                </a:solidFill>
                <a:latin typeface="Montserrat"/>
              </a:rPr>
              <a:t>МОДУЛЬ ДОЛГОСРОЧНЫЙ АРХИВ</a:t>
            </a:r>
            <a:endParaRPr lang="en-US">
              <a:solidFill>
                <a:srgbClr val="222222"/>
              </a:solidFill>
              <a:latin typeface="Montserrat"/>
            </a:endParaRPr>
          </a:p>
          <a:p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F8D1864D-32E4-F2EE-DF7B-3911D5D0EA71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Функциональность модуля долгосрочного архива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71DDA-FD65-55CC-6E1D-BC953F4CBAD3}"/>
              </a:ext>
            </a:extLst>
          </p:cNvPr>
          <p:cNvSpPr txBox="1"/>
          <p:nvPr/>
        </p:nvSpPr>
        <p:spPr>
          <a:xfrm>
            <a:off x="100249" y="1596814"/>
            <a:ext cx="2701413" cy="29700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ru-RU" sz="1100">
                <a:ea typeface="Calibri"/>
                <a:cs typeface="Calibri"/>
              </a:rPr>
              <a:t>Номенклатура</a:t>
            </a:r>
            <a:r>
              <a:rPr lang="ru-RU" sz="1100">
                <a:ea typeface="+mn-lt"/>
                <a:cs typeface="+mn-lt"/>
              </a:rPr>
              <a:t> дел - Справочник номенклатуры, автоформирование дел </a:t>
            </a:r>
            <a:endParaRPr lang="ru-RU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Retention-политики - Сроки хранения, автоматический расчёт по статье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Планировщик удержания - Таймерное задание для контроля сроков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Передача в архив  Workflow передачи на архивное хранение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Описи  Формирование описей дел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Акты уничтожения  Формирование актов для уничтожения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Мета-шаблоны  Печатные формы архивных документов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Валидаторы  Проверка полноты комплекта перед архивированием </a:t>
            </a:r>
            <a:endParaRPr lang="ru-RU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E4E7C-632E-D3F8-C128-19BBA46A23F9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Управление физическим хранением и WORM</a:t>
            </a:r>
            <a:endParaRPr lang="ru-RU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B33C416-49D3-71EA-97C9-DFA3685E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64" y="1482133"/>
            <a:ext cx="9167812" cy="42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12C6-CD38-4F0C-3303-4F79FA191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A9545EC-5FC5-B630-46BA-F0F6E0621365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МОДУЛЬ </a:t>
            </a:r>
            <a:r>
              <a:rPr lang="ru-RU">
                <a:solidFill>
                  <a:srgbClr val="222222"/>
                </a:solidFill>
                <a:latin typeface="montserrat"/>
              </a:rPr>
              <a:t>ДОГОВОРНАЯ РАБОТА</a:t>
            </a:r>
            <a:endParaRPr lang="en-US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99EAD193-CD5C-71E0-DA12-565EA24DA959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Функциональность модуля договрной работы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73DBA-3CD9-7732-ACB2-0AA4A851EEB6}"/>
              </a:ext>
            </a:extLst>
          </p:cNvPr>
          <p:cNvSpPr txBox="1"/>
          <p:nvPr/>
        </p:nvSpPr>
        <p:spPr>
          <a:xfrm>
            <a:off x="100249" y="1596814"/>
            <a:ext cx="3391975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ru-RU" sz="1100">
                <a:ea typeface="Calibri"/>
                <a:cs typeface="Calibri"/>
              </a:rPr>
              <a:t>Номенклатура</a:t>
            </a:r>
            <a:r>
              <a:rPr lang="ru-RU" sz="1100">
                <a:ea typeface="+mn-lt"/>
                <a:cs typeface="+mn-lt"/>
              </a:rPr>
              <a:t> дел - Справочник номенклатуры, автоформирование дел </a:t>
            </a: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Договор  Полный жизненный цикл, стороны, классификация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Дополнительное соглашение  Изменение условий, привязка к родительскому </a:t>
            </a:r>
            <a:endParaRPr lang="ru-RU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Доверенность  Традиционная, полномочия, сроки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МЧД (ФНС)  Машиночитаемая доверенность, 9 состояний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Финансовый блок  НДС, валюта, центры затрат/прибыли, графики платежей 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21+ контролей в коробочном решении - Суммы, даты, стороны, дубликаты, МЧД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3 workflow  Договор, ДС, Доверенность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Контроль сроков  Планировщик истечения, отчёт, уведомления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ERP-интеграция  Поля для SAP, 1С, статус синхронизации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Фасеты  INCOTERMS, МСФО, юридический, сервисный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Мета-роли  8 ролей (менеджеры, подписанты, финансы, юристы)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Дедубликация  Правила уникальности по контрагенту + номер + дата </a:t>
            </a:r>
            <a:endParaRPr lang="ru-RU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Безопасность  17 гранулярных разрешений </a:t>
            </a: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E4E47-4B0E-A1AB-BF37-ED220D031D1A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Управление согласованием и исполнением договоров</a:t>
            </a:r>
            <a:endParaRPr lang="ru-RU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6F00F-7D08-F16B-1832-E187B739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0" y="1597179"/>
            <a:ext cx="8429625" cy="454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5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795FA-4072-5472-D7DE-EF62D25EC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4AFE31-3CAD-E069-01FF-47FBD5FF29CA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КАДРОВЫЙ ДОКУМЕНТООБОРОТ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2E601FFB-E87F-910B-4DDC-C7816F15C2B5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Кадровый архив, КЭДО и командировки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D475E-150E-834E-741D-DAA0BAD99321}"/>
              </a:ext>
            </a:extLst>
          </p:cNvPr>
          <p:cNvSpPr txBox="1"/>
          <p:nvPr/>
        </p:nvSpPr>
        <p:spPr>
          <a:xfrm>
            <a:off x="100249" y="1596814"/>
            <a:ext cx="3391975" cy="5001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100" b="1">
                <a:ea typeface="+mn-lt"/>
                <a:cs typeface="+mn-lt"/>
              </a:rPr>
              <a:t>Кадровый архив</a:t>
            </a:r>
            <a:endParaRPr lang="ru-RU" sz="1100" b="1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20 типов (171 вид) кадровых документов</a:t>
            </a:r>
            <a:r>
              <a:rPr lang="ru-RU" sz="1100">
                <a:ea typeface="+mn-lt"/>
                <a:cs typeface="+mn-lt"/>
              </a:rPr>
              <a:t> - Приём, договор, отпуск (8 подтипов), увольнение, массовый приказ, согласие, заявление КЭДО, график </a:t>
            </a:r>
            <a:r>
              <a:rPr lang="ru-RU" sz="1100" dirty="0">
                <a:ea typeface="+mn-lt"/>
                <a:cs typeface="+mn-lt"/>
              </a:rPr>
              <a:t>отпусков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30 видов</a:t>
            </a:r>
            <a:r>
              <a:rPr lang="ru-RU" sz="1100" dirty="0">
                <a:ea typeface="+mn-lt"/>
                <a:cs typeface="+mn-lt"/>
              </a:rPr>
              <a:t> </a:t>
            </a:r>
            <a:r>
              <a:rPr lang="ru-RU" sz="1100">
                <a:ea typeface="+mn-lt"/>
                <a:cs typeface="+mn-lt"/>
              </a:rPr>
              <a:t>- заявлений  HRStatement с динамическими полями по виду</a:t>
            </a:r>
            <a:r>
              <a:rPr lang="ru-RU" sz="1100" dirty="0">
                <a:ea typeface="+mn-lt"/>
                <a:cs typeface="+mn-lt"/>
              </a:rPr>
              <a:t>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Автокалькуляция </a:t>
            </a:r>
            <a:r>
              <a:rPr lang="ru-RU" sz="1100">
                <a:ea typeface="+mn-lt"/>
                <a:cs typeface="+mn-lt"/>
              </a:rPr>
              <a:t>- Длительность отпуска, баланс, дата возвращения, дата окончания ИС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Операции отпуска</a:t>
            </a:r>
            <a:r>
              <a:rPr lang="ru-RU" sz="1100" dirty="0">
                <a:ea typeface="+mn-lt"/>
                <a:cs typeface="+mn-lt"/>
              </a:rPr>
              <a:t> </a:t>
            </a:r>
            <a:r>
              <a:rPr lang="ru-RU" sz="1100">
                <a:ea typeface="+mn-lt"/>
                <a:cs typeface="+mn-lt"/>
              </a:rPr>
              <a:t>- Отзыв, перенос, досрочное прекращение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8 отчётов</a:t>
            </a:r>
            <a:r>
              <a:rPr lang="ru-RU" sz="1100">
                <a:ea typeface="+mn-lt"/>
                <a:cs typeface="+mn-lt"/>
              </a:rPr>
              <a:t> по кадровому делопроизводству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Timeline отпусков </a:t>
            </a:r>
            <a:r>
              <a:rPr lang="ru-RU" sz="1100">
                <a:ea typeface="+mn-lt"/>
                <a:cs typeface="+mn-lt"/>
              </a:rPr>
              <a:t> - Визуальный вид графика по месяцам 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Шаблоны</a:t>
            </a:r>
            <a:r>
              <a:rPr lang="ru-RU" sz="1100" dirty="0">
                <a:ea typeface="Calibri"/>
                <a:cs typeface="Calibri"/>
              </a:rPr>
              <a:t> </a:t>
            </a:r>
            <a:r>
              <a:rPr lang="ru-RU" sz="1100">
                <a:ea typeface="Calibri"/>
                <a:cs typeface="Calibri"/>
              </a:rPr>
              <a:t>- 42 шаблона кадровых документов</a:t>
            </a:r>
            <a:endParaRPr lang="ru-RU" sz="1100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SLA</a:t>
            </a:r>
            <a:r>
              <a:rPr lang="ru-RU" sz="1100">
                <a:ea typeface="+mn-lt"/>
                <a:cs typeface="+mn-lt"/>
              </a:rPr>
              <a:t> - 4 правила (стандарт/срочный/массовый/заявление)</a:t>
            </a:r>
            <a:endParaRPr lang="ru-RU" sz="1100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endParaRPr lang="ru-RU" sz="1100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endParaRPr lang="ru-RU" sz="1100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endParaRPr lang="ru-RU" sz="1100" dirty="0">
              <a:ea typeface="Calibri"/>
              <a:cs typeface="Calibri"/>
            </a:endParaRPr>
          </a:p>
          <a:p>
            <a:r>
              <a:rPr lang="ru-RU" sz="1100" b="1">
                <a:ea typeface="Calibri"/>
                <a:cs typeface="Calibri"/>
              </a:rPr>
              <a:t>КЭДО</a:t>
            </a:r>
            <a:endParaRPr lang="ru-RU" sz="1100" b="1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Портал "личный кабинет работника"</a:t>
            </a:r>
            <a:r>
              <a:rPr lang="ru-RU" sz="1100">
                <a:ea typeface="Calibri"/>
                <a:cs typeface="Calibri"/>
              </a:rPr>
              <a:t> (работает без учётной записи работника в </a:t>
            </a:r>
            <a:r>
              <a:rPr lang="ru-RU" sz="1100" dirty="0">
                <a:ea typeface="Calibri"/>
                <a:cs typeface="Calibri"/>
              </a:rPr>
              <a:t>Ruxeo)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Мобильное приложение</a:t>
            </a:r>
            <a:r>
              <a:rPr lang="ru-RU" sz="1100">
                <a:ea typeface="Calibri"/>
                <a:cs typeface="Calibri"/>
              </a:rPr>
              <a:t> "личный кабинет работника"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Коннектор к 1С ЗУП</a:t>
            </a:r>
            <a:r>
              <a:rPr lang="ru-RU" sz="1100">
                <a:ea typeface="Calibri"/>
                <a:cs typeface="Calibri"/>
              </a:rPr>
              <a:t> </a:t>
            </a:r>
            <a:endParaRPr lang="ru-RU" sz="1100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Электронное подписание</a:t>
            </a:r>
            <a:r>
              <a:rPr lang="ru-RU" sz="1100">
                <a:ea typeface="Calibri"/>
                <a:cs typeface="Calibri"/>
              </a:rPr>
              <a:t> - УНЭП для работника, УКЭП - для работодателя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6E4F8-4FDF-EF6B-3799-5216CAF9376A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Полный цикл КЭДО</a:t>
            </a:r>
            <a:endParaRPr lang="ru-RU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6C46D0-D908-C46B-AF0C-74B17222D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" r="-56" b="20454"/>
          <a:stretch>
            <a:fillRect/>
          </a:stretch>
        </p:blipFill>
        <p:spPr>
          <a:xfrm>
            <a:off x="3408589" y="1716489"/>
            <a:ext cx="8780363" cy="3223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CB67A-B231-BD2F-DBB8-EAD2B6716E2E}"/>
              </a:ext>
            </a:extLst>
          </p:cNvPr>
          <p:cNvSpPr txBox="1"/>
          <p:nvPr/>
        </p:nvSpPr>
        <p:spPr>
          <a:xfrm>
            <a:off x="3692533" y="5059831"/>
            <a:ext cx="8290546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100" b="1">
                <a:ea typeface="+mn-lt"/>
                <a:cs typeface="+mn-lt"/>
              </a:rPr>
              <a:t>Командировки</a:t>
            </a:r>
            <a:endParaRPr lang="ru-RU" sz="1100" b="1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Согласование командировок в "личном кабинете работника"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Ввод авансовых отчётов с распознаванием чеков и посадочных талонов в "личном кабинете работника"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18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5480-94D8-B842-7A05-3566AC2E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E0ECC-6E18-770C-D538-85DDACF5536B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МОДУЛЬ КОННЕКТОРА К SAP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24CCA8AB-EE5F-593C-C83C-98BB138E6F86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Интеграция с SAP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7C5AF-C4AF-79F2-F59F-F15CEEC4E027}"/>
              </a:ext>
            </a:extLst>
          </p:cNvPr>
          <p:cNvSpPr txBox="1"/>
          <p:nvPr/>
        </p:nvSpPr>
        <p:spPr>
          <a:xfrm>
            <a:off x="100249" y="1596814"/>
            <a:ext cx="3391975" cy="4662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ArchiveLink HTTP Content Server -</a:t>
            </a:r>
            <a:r>
              <a:rPr lang="ru-RU" sz="1100">
                <a:ea typeface="+mn-lt"/>
                <a:cs typeface="+mn-lt"/>
              </a:rPr>
              <a:t> Полная реализация протокола SAP ArchiveLink v4.5: create, get, info, delete, putCert, serverInfo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SAP Connector (JCo)</a:t>
            </a:r>
            <a:r>
              <a:rPr lang="ru-RU" sz="1100">
                <a:ea typeface="+mn-lt"/>
                <a:cs typeface="+mn-lt"/>
              </a:rPr>
              <a:t> - Пул RFC-соединений, выполнение BAPI, конфигурация per-system (DEV/QAS/PRD), graceful degradation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BAPI-сервисы</a:t>
            </a:r>
            <a:r>
              <a:rPr lang="ru-RU" sz="1100">
                <a:ea typeface="+mn-lt"/>
                <a:cs typeface="+mn-lt"/>
              </a:rPr>
              <a:t> - Фабрика BAPI: CONTRACT_GETDETAIL, PO_GETDETAIL, EMPLOYEE_GETDATA + парсинг RETURN-структуры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Метаданные из SAP -</a:t>
            </a:r>
            <a:r>
              <a:rPr lang="ru-RU" sz="1100">
                <a:ea typeface="+mn-lt"/>
                <a:cs typeface="+mn-lt"/>
              </a:rPr>
              <a:t> Автообогащение документов: определение типа BO → вызов BAPI → заполнение полей (async post-commit) </a:t>
            </a:r>
            <a:endParaRPr lang="ru-RU">
              <a:ea typeface="Calibri"/>
              <a:cs typeface="Calibri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WebGUI Deep Linking</a:t>
            </a:r>
            <a:r>
              <a:rPr lang="ru-RU" sz="1100">
                <a:ea typeface="+mn-lt"/>
                <a:cs typeface="+mn-lt"/>
              </a:rPr>
              <a:t> - Генерация URL для открытия транзакций SAP из Nuxeo (FB03, ME23N, VA03 и др.)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Path Resolver</a:t>
            </a:r>
            <a:r>
              <a:rPr lang="ru-RU" sz="1100">
                <a:ea typeface="+mn-lt"/>
                <a:cs typeface="+mn-lt"/>
              </a:rPr>
              <a:t> - Подключаемые стратегии размещения документов по SAP-объектам</a:t>
            </a: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Безопасность</a:t>
            </a:r>
            <a:r>
              <a:rPr lang="ru-RU" sz="1100">
                <a:ea typeface="+mn-lt"/>
                <a:cs typeface="+mn-lt"/>
              </a:rPr>
              <a:t> - PKCS#7 валидация secKey, X.509 сертификаты (putCert), XSS-защита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3 типа документов</a:t>
            </a:r>
            <a:r>
              <a:rPr lang="ru-RU" sz="1100">
                <a:ea typeface="+mn-lt"/>
                <a:cs typeface="+mn-lt"/>
              </a:rPr>
              <a:t> - SAPHTTPContent (ArchiveLink), SAPRepository (конфигурация), SAPCertificate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Поддержка 3х бизнес-объектов из коробки</a:t>
            </a:r>
            <a:r>
              <a:rPr lang="ru-RU" sz="1100">
                <a:ea typeface="+mn-lt"/>
                <a:cs typeface="+mn-lt"/>
              </a:rPr>
              <a:t> - BUS2009 (договоры), BUS2012 (заказы на закупку), PREL </a:t>
            </a:r>
            <a:r>
              <a:rPr lang="ru-RU" sz="1100" dirty="0">
                <a:ea typeface="+mn-lt"/>
                <a:cs typeface="+mn-lt"/>
              </a:rPr>
              <a:t>(сотрудники) </a:t>
            </a: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Automation Operations</a:t>
            </a:r>
            <a:r>
              <a:rPr lang="ru-RU" sz="1100">
                <a:ea typeface="+mn-lt"/>
                <a:cs typeface="+mn-lt"/>
              </a:rPr>
              <a:t> - OpenBusinessObject, </a:t>
            </a:r>
            <a:r>
              <a:rPr lang="ru-RU" sz="1100" dirty="0">
                <a:ea typeface="+mn-lt"/>
                <a:cs typeface="+mn-lt"/>
              </a:rPr>
              <a:t>BuildWebGuiUrl, GetRepository </a:t>
            </a:r>
            <a:endParaRPr lang="ru-RU" sz="110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70393-C84F-A4E7-DF8B-D05F105BA55E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Archivelink-репозиторий и интеграция для бизнес-слоя</a:t>
            </a:r>
            <a:endParaRPr lang="ru-RU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6" name="Picture 5" descr="A screenshot of a diagram&#10;&#10;AI-generated content may be incorrect.">
            <a:extLst>
              <a:ext uri="{FF2B5EF4-FFF2-40B4-BE49-F238E27FC236}">
                <a16:creationId xmlns:a16="http://schemas.microsoft.com/office/drawing/2014/main" id="{418877E5-A87D-9420-C3DE-1A2BBA0DE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25" y="1597983"/>
            <a:ext cx="8548688" cy="44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3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D09E-6D71-E988-4A0F-05EA29804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0F7A209-0BDD-5093-6BC5-00D4E68C4ECF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АРХИВ ПЕРВИЧНЫХ ФИНАНСОВЫХ ДОКУМЕНТОВ (В ТЕСТИРОВАНИИ)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158ADAE0-0A28-F09D-94E6-3D371FC45C7E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Функциональность модуля финансового архива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CA6FA-2F97-5E75-115B-49D9F034F2EB}"/>
              </a:ext>
            </a:extLst>
          </p:cNvPr>
          <p:cNvSpPr txBox="1"/>
          <p:nvPr/>
        </p:nvSpPr>
        <p:spPr>
          <a:xfrm>
            <a:off x="100249" y="1596814"/>
            <a:ext cx="3391975" cy="53399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10 типов документов - УПД, УКД, Счёт-фактура, Акт выполненных работ, Корректировочный СФ, Акт сверки, Банковская гарантия, Запрос на БГ, ТМЦ/ОС, Набор документов </a:t>
            </a:r>
            <a:r>
              <a:rPr lang="ru-RU" sz="1100" dirty="0">
                <a:ea typeface="+mn-lt"/>
                <a:cs typeface="+mn-lt"/>
              </a:rPr>
              <a:t>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4 workflow  Обработка СФ, Согласование БГ, Согласование корректировки, Комплектование набора </a:t>
            </a:r>
            <a:endParaRPr lang="ru-RU">
              <a:ea typeface="Calibri"/>
              <a:cs typeface="Calibri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Модель данных для ERP-интеграции</a:t>
            </a:r>
            <a:r>
              <a:rPr lang="ru-RU" sz="1100">
                <a:ea typeface="+mn-lt"/>
                <a:cs typeface="+mn-lt"/>
              </a:rPr>
              <a:t> -  Подключаемая архитектура (SAP, 1С): проводка, синхронизация, маппинг полей, extension points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Бизнес-правила  - суммы, НДС, контрагент, даты, валюта, лимиты договора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Комплекты документов  Наборы с правилами состава, автопроверка полноты, workflow комплектования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Учёт оригиналов  Статус бумажного оригинала по жизненному циклу, listener отслеживания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Штрихкодирование  Поиск по штрихкоду, привязка к документу при сканировании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ВГО - Внутригрупповые операции: коды компаний, типы транзакций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Инвентаризация  - Комиссия, МОЛ, результаты, отклонения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Корректировки  Исправительные, корректировочные СФ, привязка к оригиналу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>
                <a:ea typeface="+mn-lt"/>
                <a:cs typeface="+mn-lt"/>
              </a:rPr>
              <a:t>SLA  - Расчёт дедлайнов по приоритету и типу документа </a:t>
            </a:r>
            <a:endParaRPr lang="ru-RU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>
                <a:ea typeface="+mn-lt"/>
                <a:cs typeface="+mn-lt"/>
              </a:rPr>
              <a:t>20+ спец. разрешений  - Гранулярные: Read, Create, Sign, Approve, TrackOriginal, ManageSet, ViewFinancial, Archive </a:t>
            </a:r>
            <a:endParaRPr lang="ru-RU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0CABA-2650-63C7-8929-C8EEB15B31D7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Управление комплектами фин. первички в рамках исполнения договоров </a:t>
            </a:r>
            <a:endParaRPr lang="ru-RU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14820DC-D8EF-F9C1-D4E5-F98658B3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0" y="1599099"/>
            <a:ext cx="8707438" cy="315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2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4E94-A453-6D74-32DB-4D3ADCC2C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4AFA21-AF95-D61E-076C-CA6125F32403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ДОМАШНЯЯ СТРАНИЦА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A2131135-043C-B306-ADCF-246D7936EDCE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3EF548-4A71-5F18-EC2B-933C831F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900113"/>
            <a:ext cx="100012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A9EA8-C332-9DB8-C1EF-10DA0875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0CB6582-1AA1-4FC8-6A28-089F2EAECE26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ОБЛОЖКА МОДУЛЯ "ДОКУМЕНТООБОРОТ"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93D60ABA-ED6A-DA2A-463D-F1F070D6ECD3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2C25F0-702C-7D5B-D3F8-33ED31F3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27" y="896938"/>
            <a:ext cx="10205984" cy="57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1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DBA46-8294-D968-84D6-B77DA54E1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502C0D7-9E4F-DF08-7F74-84C1D4F92118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МАСТЕР СОЗДАНИЯ ДОКУМЕНТОВ С ДОМАШНЕЙ СТРАНИЦЫ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6445ACB2-1256-BBC3-2C58-52D175BDFEDF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EA669E-66A5-DD7A-366E-2C3FF6DD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27" y="992187"/>
            <a:ext cx="10205982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02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2A07-746C-7549-A3EA-808DE962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65759D2-D78C-AD44-B0EC-FBC8F304EAAE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ОТЧЁТ ПО ВХОДЯЩИМ ДОКУМЕНТАМ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548EBC49-919E-EC2A-A91F-853F3BA33A28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EFADD6-2AAD-DCA4-1AF0-518FCF57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4" y="896937"/>
            <a:ext cx="10134545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2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738CB-E653-A39F-39DD-308D5BCA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20A276-55E6-26E6-C005-54B2877A3017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ШАГ МАРШРУТА (СПРАВА КАРТОЧКА И ПРОСМОТР ДОКУМЕНТА)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9E2EB92C-A3FE-A918-3F2C-FA06538C2B73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8E98DC-5BF3-B167-4E1D-73C18727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77" y="992188"/>
            <a:ext cx="1015835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A87B3-0A27-4EE9-979E-B69581E4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Поговорим о</a:t>
            </a:r>
          </a:p>
        </p:txBody>
      </p:sp>
      <p:pic>
        <p:nvPicPr>
          <p:cNvPr id="8" name="Рисунок 7" descr="группа людей за столом для конференций">
            <a:extLst>
              <a:ext uri="{FF2B5EF4-FFF2-40B4-BE49-F238E27FC236}">
                <a16:creationId xmlns:a16="http://schemas.microsoft.com/office/drawing/2014/main" id="{BB76F5AB-0940-46E1-85F9-6A870D7D04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370" r="20370"/>
          <a:stretch/>
        </p:blipFill>
        <p:spPr/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F3C89A40-EEAA-43AB-9A3A-B2CFDE45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8820" y="2078875"/>
            <a:ext cx="5021232" cy="4136198"/>
          </a:xfrm>
        </p:spPr>
        <p:txBody>
          <a:bodyPr rtlCol="0"/>
          <a:lstStyle/>
          <a:p>
            <a:pPr rtl="0"/>
            <a:r>
              <a:rPr lang="ru-RU" sz="1400" dirty="0"/>
              <a:t>АЛЬТЕРНАТИВНЫХ СЕРВИСАХ ДЛЯ ИСПОЛЬЗОВАНИЯ </a:t>
            </a:r>
            <a:r>
              <a:rPr lang="en-US" sz="1400" dirty="0"/>
              <a:t>LOW-CODE </a:t>
            </a:r>
            <a:r>
              <a:rPr lang="ru-RU" sz="1400" dirty="0"/>
              <a:t>ПЛАТФОРМЫ </a:t>
            </a:r>
            <a:r>
              <a:rPr lang="en-US" sz="1400" b="1" dirty="0">
                <a:solidFill>
                  <a:srgbClr val="0000FF"/>
                </a:solidFill>
              </a:rPr>
              <a:t>NUXEO</a:t>
            </a:r>
            <a:endParaRPr lang="ru-RU" sz="1400" b="1" dirty="0">
              <a:solidFill>
                <a:srgbClr val="0000FF"/>
              </a:solidFill>
            </a:endParaRPr>
          </a:p>
          <a:p>
            <a:pPr rtl="0"/>
            <a:r>
              <a:rPr lang="ru-RU" sz="1400" dirty="0"/>
              <a:t>КОРОБОЧНОМ ЕСМ-РЕШЕНИИ </a:t>
            </a:r>
            <a:r>
              <a:rPr lang="en-US" sz="1400" b="1" dirty="0">
                <a:solidFill>
                  <a:srgbClr val="2EC6C9"/>
                </a:solidFill>
              </a:rPr>
              <a:t>RUXEO</a:t>
            </a:r>
            <a:r>
              <a:rPr lang="en-US" sz="1400" dirty="0"/>
              <a:t> </a:t>
            </a:r>
            <a:r>
              <a:rPr lang="ru-RU" sz="1400" dirty="0"/>
              <a:t>НА БАЗЕ </a:t>
            </a:r>
            <a:r>
              <a:rPr lang="en-US" sz="1400" dirty="0"/>
              <a:t>NUXEO</a:t>
            </a:r>
            <a:endParaRPr lang="ru-RU" sz="1400" dirty="0"/>
          </a:p>
          <a:p>
            <a:pPr rtl="0"/>
            <a:r>
              <a:rPr lang="ru-RU" sz="1400" dirty="0"/>
              <a:t>КАКИЕ МОДУЛИ УЖЕ ДОСТУПНЫ</a:t>
            </a:r>
          </a:p>
          <a:p>
            <a:pPr rtl="0"/>
            <a:r>
              <a:rPr lang="ru-RU" sz="1400" dirty="0"/>
              <a:t>ЧЕМ ОНА ЛУЧШЕ АНАЛОГОВ</a:t>
            </a:r>
          </a:p>
          <a:p>
            <a:pPr rtl="0"/>
            <a:r>
              <a:rPr lang="ru-RU" sz="1400" dirty="0"/>
              <a:t>ЧТО ОНА УМЕЕТ И КАК ВЫГЛЯДИТ</a:t>
            </a:r>
          </a:p>
          <a:p>
            <a:pPr rtl="0"/>
            <a:r>
              <a:rPr lang="ru-RU" sz="1400" dirty="0"/>
              <a:t>НЕКОТОРЫХ ТЕХНИЧЕСКИХ АСПЕКТАХ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9F8048-1E86-48F4-B246-D2F8C54B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9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2F77E-79D7-8EA3-4AE6-DC1BC2A2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35063F1-F9B8-A621-38AA-9EC9E3913B74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en-US">
                <a:solidFill>
                  <a:srgbClr val="222222"/>
                </a:solidFill>
                <a:latin typeface="montserrat"/>
              </a:rPr>
              <a:t>УПРАВЛЕНИЕ СПРАВОЧНИКАМИ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837DBA76-DE71-52AE-17E7-F8BB555058F0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435E0B-BB6B-93BF-BE9F-80B2F0DF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77" y="817562"/>
            <a:ext cx="10356795" cy="58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3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8263C-AF89-95E5-295E-7490871D2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542F24-D267-DFCF-CD49-0E59CDC8544D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en-US">
                <a:solidFill>
                  <a:srgbClr val="222222"/>
                </a:solidFill>
                <a:latin typeface="montserrat"/>
              </a:rPr>
              <a:t>СИНХРОНИЗИРУЕМЫЙ СПРАВОЧНИК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9BC17D39-2BCC-CFEB-A097-81AEC573B0F5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6F4FF9-A8B7-BF72-6FEA-F7A9468D7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02" y="896937"/>
            <a:ext cx="10325045" cy="58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7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E12F4-3C58-EA7C-E691-BE3B806D5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635D9B6-4A85-AF7C-2D56-1B6D5C75FEFE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en-US">
                <a:solidFill>
                  <a:srgbClr val="222222"/>
                </a:solidFill>
                <a:latin typeface="montserrat"/>
              </a:rPr>
              <a:t>ПРОСМОТР ОШС 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60C64C78-A04A-9CEA-8B8E-F7EAE7DCCA70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F715CA-4F19-85E9-A2BF-6D3E533A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89" y="849312"/>
            <a:ext cx="10452045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EE543-E3D9-D7DB-2488-76D162DFA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63D7FB-0BEC-8B68-9594-33EC46459004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УПРАВЛЕНИЕ ПРАВИЛАМИ SLA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45F227CF-7EF2-3EB9-0B26-03B2D3974784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A9EF9B-5A7D-DC71-7182-BFC74790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15" y="896937"/>
            <a:ext cx="1024567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29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E7C11-D004-575C-69F7-7075D31BC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24B351-419F-6C90-9199-08805B876951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УПРАВЛЕНИЕ МЕТА-РОЛЯМИ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21314033-F9D3-63FF-BFB9-2C6484BEFDF1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5BCC8A-AB6C-52C9-B34B-D884895E7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5" y="896937"/>
            <a:ext cx="9999608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A2E5-A3F2-A26F-733D-25EF39B96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9D2868F-BF4A-1E6E-7C18-EDFDFB575700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>
                <a:solidFill>
                  <a:srgbClr val="222222"/>
                </a:solidFill>
                <a:latin typeface="montserrat"/>
              </a:rPr>
              <a:t> РАСШИРЯЕМЫЙ ИНТЕРФЕЙС ОБЩИХ НАСТРОЕК БАЗОВОГО МОДУЛЯ</a:t>
            </a: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41B6C656-D3E8-603C-761A-8EAD8205C87A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Примеры UI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6872BD-E09A-3954-9F30-C1BC6257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89" y="952500"/>
            <a:ext cx="10261545" cy="582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6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3F68-791D-33D8-15EE-39DC37B4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83040-69D4-C87B-AEBB-E7B4DDB97BAC}"/>
              </a:ext>
            </a:extLst>
          </p:cNvPr>
          <p:cNvSpPr txBox="1"/>
          <p:nvPr/>
        </p:nvSpPr>
        <p:spPr>
          <a:xfrm>
            <a:off x="656823" y="527033"/>
            <a:ext cx="1103067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Модель без «налога на платформу»</a:t>
            </a:r>
          </a:p>
          <a:p>
            <a:br>
              <a:rPr lang="en-US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Сравнение с </a:t>
            </a:r>
            <a:r>
              <a:rPr lang="en" dirty="0">
                <a:solidFill>
                  <a:schemeClr val="accent1"/>
                </a:solidFill>
              </a:rPr>
              <a:t>OpenText и </a:t>
            </a:r>
            <a:r>
              <a:rPr lang="en" dirty="0" err="1">
                <a:solidFill>
                  <a:schemeClr val="accent1"/>
                </a:solidFill>
              </a:rPr>
              <a:t>иными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проприетарными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платформами</a:t>
            </a:r>
            <a:endParaRPr lang="en" dirty="0" err="1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ru-RU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55969D3F-B434-58DE-26EF-5B904BE24073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4456090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Лицензирование</a:t>
            </a:r>
          </a:p>
          <a:p>
            <a:pPr algn="l"/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07F4F33-57FC-AC5A-8508-33B5CFB76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442895"/>
              </p:ext>
            </p:extLst>
          </p:nvPr>
        </p:nvGraphicFramePr>
        <p:xfrm>
          <a:off x="590282" y="1669304"/>
          <a:ext cx="11011436" cy="244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8366">
                  <a:extLst>
                    <a:ext uri="{9D8B030D-6E8A-4147-A177-3AD203B41FA5}">
                      <a16:colId xmlns:a16="http://schemas.microsoft.com/office/drawing/2014/main" val="2910087804"/>
                    </a:ext>
                  </a:extLst>
                </a:gridCol>
                <a:gridCol w="6053070">
                  <a:extLst>
                    <a:ext uri="{9D8B030D-6E8A-4147-A177-3AD203B41FA5}">
                      <a16:colId xmlns:a16="http://schemas.microsoft.com/office/drawing/2014/main" val="3091989076"/>
                    </a:ext>
                  </a:extLst>
                </a:gridCol>
              </a:tblGrid>
              <a:tr h="259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OpenText / </a:t>
                      </a:r>
                      <a:r>
                        <a:rPr lang="en" sz="1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xECM</a:t>
                      </a:r>
                      <a:endParaRPr lang="en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Руксео</a:t>
                      </a:r>
                      <a:endParaRPr lang="ru-RU" sz="12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914838"/>
                  </a:ext>
                </a:extLst>
              </a:tr>
              <a:tr h="292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Платформа  Платные лицензии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Бесплатно (</a:t>
                      </a:r>
                      <a:r>
                        <a:rPr lang="en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Apache 2.0)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133354"/>
                  </a:ext>
                </a:extLst>
              </a:tr>
              <a:tr h="292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Ежегодные выплаты за платформу 20%+ от стоимости лицензий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901862"/>
                  </a:ext>
                </a:extLst>
              </a:tr>
              <a:tr h="292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Ретроактивные штрафы  Да — за весь пропущенный срок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506660"/>
                  </a:ext>
                </a:extLst>
              </a:tr>
              <a:tr h="3364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Единица лицензирования  Пользователи + серверы/ядра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HWM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уникальных пользователей/год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10405"/>
                  </a:ext>
                </a:extLst>
              </a:tr>
              <a:tr h="317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Серверные / кластерные лицензии  Есть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932012"/>
                  </a:ext>
                </a:extLst>
              </a:tr>
              <a:tr h="19175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Модификация функционала, реализация собственных </a:t>
                      </a:r>
                      <a:r>
                        <a:rPr lang="ru-RU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модулей Ограничена лицензией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Модификация платформы, коробки, разработка своих решений - Свободно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56152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2038456-F0E9-95D7-7C2A-18556BDDAC77}"/>
              </a:ext>
            </a:extLst>
          </p:cNvPr>
          <p:cNvSpPr txBox="1"/>
          <p:nvPr/>
        </p:nvSpPr>
        <p:spPr>
          <a:xfrm>
            <a:off x="656823" y="5074276"/>
            <a:ext cx="993319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</a:rPr>
              <a:t>Структура оплаты </a:t>
            </a:r>
            <a:r>
              <a:rPr lang="ru-RU" sz="1400" b="1" err="1">
                <a:solidFill>
                  <a:schemeClr val="accent1"/>
                </a:solidFill>
              </a:rPr>
              <a:t>Руксео</a:t>
            </a:r>
            <a:r>
              <a:rPr lang="ru-RU" sz="1400" b="1" dirty="0">
                <a:solidFill>
                  <a:schemeClr val="accent1"/>
                </a:solidFill>
              </a:rPr>
              <a:t>:</a:t>
            </a:r>
            <a:endParaRPr lang="ru-RU" dirty="0">
              <a:solidFill>
                <a:schemeClr val="accent1"/>
              </a:solidFill>
            </a:endParaRPr>
          </a:p>
          <a:p>
            <a:r>
              <a:rPr lang="ru-RU" sz="1400" dirty="0">
                <a:solidFill>
                  <a:schemeClr val="accent1"/>
                </a:solidFill>
              </a:rPr>
              <a:t>- Базовый модуль </a:t>
            </a:r>
            <a:r>
              <a:rPr lang="ru-RU" sz="1400" dirty="0"/>
              <a:t>— все пользователи системы, невысокая стоимость</a:t>
            </a:r>
          </a:p>
          <a:p>
            <a:r>
              <a:rPr lang="ru-RU" sz="1400" dirty="0">
                <a:solidFill>
                  <a:schemeClr val="accent1"/>
                </a:solidFill>
              </a:rPr>
              <a:t>- Функциональные модули </a:t>
            </a:r>
            <a:r>
              <a:rPr lang="ru-RU" sz="1400" dirty="0"/>
              <a:t>— лицензируются независимо, только нужные</a:t>
            </a:r>
          </a:p>
          <a:p>
            <a:r>
              <a:rPr lang="ru-RU" sz="1400" dirty="0">
                <a:solidFill>
                  <a:schemeClr val="accent1"/>
                </a:solidFill>
              </a:rPr>
              <a:t>- Поддержка </a:t>
            </a:r>
            <a:r>
              <a:rPr lang="ru-RU" sz="1400" dirty="0"/>
              <a:t>— опционально, от российской команды, без ретроактивных штрафов</a:t>
            </a:r>
          </a:p>
          <a:p>
            <a:r>
              <a:rPr lang="ru-RU" sz="1400" dirty="0">
                <a:solidFill>
                  <a:schemeClr val="accent1"/>
                </a:solidFill>
              </a:rPr>
              <a:t>- </a:t>
            </a:r>
            <a:r>
              <a:rPr lang="ru-RU" sz="1400" err="1">
                <a:solidFill>
                  <a:schemeClr val="accent1"/>
                </a:solidFill>
              </a:rPr>
              <a:t>Руксео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en" sz="1400" dirty="0">
                <a:solidFill>
                  <a:schemeClr val="accent1"/>
                </a:solidFill>
              </a:rPr>
              <a:t>Studio </a:t>
            </a:r>
            <a:r>
              <a:rPr lang="en" sz="1400"/>
              <a:t>— SaaS low-code </a:t>
            </a:r>
            <a:r>
              <a:rPr lang="ru-RU" sz="1400" dirty="0"/>
              <a:t>дизайнер для вашего центра компетенций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013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32C10-FBA4-863E-0F98-5F901E476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7A601C9-DBFB-0B0D-8B1C-85CB52F09A7B}"/>
              </a:ext>
            </a:extLst>
          </p:cNvPr>
          <p:cNvSpPr txBox="1"/>
          <p:nvPr/>
        </p:nvSpPr>
        <p:spPr>
          <a:xfrm>
            <a:off x="656823" y="527033"/>
            <a:ext cx="1103067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>
                <a:solidFill>
                  <a:schemeClr val="accent1"/>
                </a:solidFill>
                <a:ea typeface="Calibri"/>
                <a:cs typeface="Calibri"/>
              </a:rPr>
              <a:t>Ближайшие обновления</a:t>
            </a:r>
            <a:endParaRPr lang="ru-RU" b="1" dirty="0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ru-RU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4BED7081-E138-092E-1154-09C818195222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4456090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Дорожная карта</a:t>
            </a:r>
          </a:p>
          <a:p>
            <a:pPr algn="l"/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D2499CDF-789C-82A4-A7A7-F0B10C38B9B6}"/>
              </a:ext>
            </a:extLst>
          </p:cNvPr>
          <p:cNvSpPr/>
          <p:nvPr/>
        </p:nvSpPr>
        <p:spPr>
          <a:xfrm>
            <a:off x="657473" y="1377544"/>
            <a:ext cx="2159579" cy="28815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</a:rPr>
              <a:t>Сейчас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         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ru-RU" sz="1400" dirty="0" err="1">
                <a:solidFill>
                  <a:schemeClr val="tx1"/>
                </a:solidFill>
              </a:rPr>
              <a:t>Руксео</a:t>
            </a:r>
            <a:r>
              <a:rPr lang="ru-RU" sz="1400" dirty="0">
                <a:solidFill>
                  <a:schemeClr val="tx1"/>
                </a:solidFill>
              </a:rPr>
              <a:t> 2025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Все текущие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модули в поставке </a:t>
            </a:r>
          </a:p>
          <a:p>
            <a:pPr algn="ctr"/>
            <a:endParaRPr lang="ru-RU" dirty="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5F80BFC8-FBB3-82D7-E232-81CDDCD386FD}"/>
              </a:ext>
            </a:extLst>
          </p:cNvPr>
          <p:cNvCxnSpPr>
            <a:cxnSpLocks/>
          </p:cNvCxnSpPr>
          <p:nvPr/>
        </p:nvCxnSpPr>
        <p:spPr>
          <a:xfrm>
            <a:off x="1431971" y="2274224"/>
            <a:ext cx="0" cy="342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62CAF757-5628-C338-A2EB-FC3937D181BF}"/>
              </a:ext>
            </a:extLst>
          </p:cNvPr>
          <p:cNvSpPr/>
          <p:nvPr/>
        </p:nvSpPr>
        <p:spPr>
          <a:xfrm>
            <a:off x="7538121" y="1374548"/>
            <a:ext cx="2231017" cy="28796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1400" dirty="0">
                <a:solidFill>
                  <a:schemeClr val="tx1"/>
                </a:solidFill>
              </a:rPr>
              <a:t>IV </a:t>
            </a:r>
            <a:r>
              <a:rPr lang="ru-RU" sz="1400" dirty="0">
                <a:solidFill>
                  <a:schemeClr val="tx1"/>
                </a:solidFill>
              </a:rPr>
              <a:t>кв. 2026</a:t>
            </a:r>
          </a:p>
          <a:p>
            <a:br>
              <a:rPr lang="en-US" dirty="0"/>
            </a:br>
            <a:endParaRPr lang="en-US" dirty="0"/>
          </a:p>
          <a:p>
            <a:r>
              <a:rPr lang="ru-RU" sz="1400">
                <a:solidFill>
                  <a:schemeClr val="tx1"/>
                </a:solidFill>
                <a:ea typeface="Calibri"/>
                <a:cs typeface="Calibri"/>
              </a:rPr>
              <a:t>Модуль Коллегиальные органы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>
                <a:solidFill>
                  <a:schemeClr val="tx1"/>
                </a:solidFill>
              </a:rPr>
              <a:t>Руксео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en" sz="1400" dirty="0">
                <a:solidFill>
                  <a:schemeClr val="tx1"/>
                </a:solidFill>
              </a:rPr>
              <a:t>Studio v3</a:t>
            </a:r>
            <a:endParaRPr lang="en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Встроенный</a:t>
            </a:r>
          </a:p>
          <a:p>
            <a:r>
              <a:rPr lang="ru-RU" sz="1400">
                <a:solidFill>
                  <a:schemeClr val="tx1"/>
                </a:solidFill>
              </a:rPr>
              <a:t>ИИ-конструктор</a:t>
            </a:r>
            <a:endParaRPr lang="ru-RU" sz="1400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ru-RU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58EFA64-6153-59E1-A966-208F172EF93A}"/>
              </a:ext>
            </a:extLst>
          </p:cNvPr>
          <p:cNvCxnSpPr>
            <a:cxnSpLocks/>
          </p:cNvCxnSpPr>
          <p:nvPr/>
        </p:nvCxnSpPr>
        <p:spPr>
          <a:xfrm>
            <a:off x="8497216" y="1934924"/>
            <a:ext cx="0" cy="289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26774C0-0F60-4E2A-4411-0F42C88DF806}"/>
              </a:ext>
            </a:extLst>
          </p:cNvPr>
          <p:cNvGrpSpPr/>
          <p:nvPr/>
        </p:nvGrpSpPr>
        <p:grpSpPr>
          <a:xfrm>
            <a:off x="5234098" y="1377104"/>
            <a:ext cx="2228629" cy="2874582"/>
            <a:chOff x="3932348" y="1377104"/>
            <a:chExt cx="2228629" cy="2874582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AED612D7-46FB-D0F9-3013-D6E9809B10CB}"/>
                </a:ext>
              </a:extLst>
            </p:cNvPr>
            <p:cNvSpPr/>
            <p:nvPr/>
          </p:nvSpPr>
          <p:spPr>
            <a:xfrm>
              <a:off x="3932348" y="1377104"/>
              <a:ext cx="2228629" cy="287458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" sz="1400" dirty="0">
                  <a:solidFill>
                    <a:schemeClr val="tx1"/>
                  </a:solidFill>
                </a:rPr>
                <a:t>II</a:t>
              </a:r>
              <a:r>
                <a:rPr lang="en" sz="1400" dirty="0" err="1">
                  <a:solidFill>
                    <a:schemeClr val="tx1"/>
                  </a:solidFill>
                </a:rPr>
                <a:t>I</a:t>
              </a:r>
              <a:r>
                <a:rPr lang="en" sz="1400" dirty="0">
                  <a:solidFill>
                    <a:schemeClr val="tx1"/>
                  </a:solidFill>
                </a:rPr>
                <a:t> </a:t>
              </a:r>
              <a:r>
                <a:rPr lang="ru-RU" sz="1400" dirty="0">
                  <a:solidFill>
                    <a:schemeClr val="tx1"/>
                  </a:solidFill>
                </a:rPr>
                <a:t>кв. 2026</a:t>
              </a:r>
            </a:p>
            <a:p>
              <a:br>
                <a:rPr lang="en-US" sz="1400" dirty="0">
                  <a:solidFill>
                    <a:schemeClr val="tx1"/>
                  </a:solidFill>
                </a:rPr>
              </a:b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ru-RU" sz="1400" err="1">
                  <a:solidFill>
                    <a:schemeClr val="tx1"/>
                  </a:solidFill>
                </a:rPr>
                <a:t>Руксео</a:t>
              </a:r>
              <a:r>
                <a:rPr lang="ru-RU" sz="1400" dirty="0">
                  <a:solidFill>
                    <a:schemeClr val="tx1"/>
                  </a:solidFill>
                </a:rPr>
                <a:t> </a:t>
              </a:r>
              <a:r>
                <a:rPr lang="en" sz="1400" dirty="0">
                  <a:solidFill>
                    <a:schemeClr val="tx1"/>
                  </a:solidFill>
                </a:rPr>
                <a:t>Studio v2</a:t>
              </a:r>
              <a:endParaRPr lang="en" sz="1400" dirty="0">
                <a:solidFill>
                  <a:schemeClr val="tx1"/>
                </a:solidFill>
                <a:ea typeface="Calibri"/>
                <a:cs typeface="Calibri"/>
              </a:endParaRPr>
            </a:p>
            <a:p>
              <a:r>
                <a:rPr lang="ru-RU" sz="1400" dirty="0">
                  <a:solidFill>
                    <a:schemeClr val="tx1"/>
                  </a:solidFill>
                </a:rPr>
                <a:t>Режим</a:t>
              </a:r>
              <a:r>
                <a:rPr lang="en-US" sz="1400" dirty="0">
                  <a:solidFill>
                    <a:schemeClr val="tx1"/>
                  </a:solidFill>
                </a:rPr>
                <a:t> </a:t>
              </a:r>
              <a:r>
                <a:rPr lang="ru-RU" sz="1400" dirty="0">
                  <a:solidFill>
                    <a:schemeClr val="tx1"/>
                  </a:solidFill>
                </a:rPr>
                <a:t>модификации</a:t>
              </a:r>
            </a:p>
            <a:p>
              <a:r>
                <a:rPr lang="ru-RU" sz="1400" dirty="0">
                  <a:solidFill>
                    <a:schemeClr val="tx1"/>
                  </a:solidFill>
                </a:rPr>
                <a:t>коробочного решения</a:t>
              </a:r>
            </a:p>
            <a:p>
              <a:r>
                <a:rPr lang="ru-RU" sz="1400" dirty="0">
                  <a:solidFill>
                    <a:schemeClr val="tx1"/>
                  </a:solidFill>
                </a:rPr>
                <a:t>без разработки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endParaRPr lang="ru-RU" sz="1400" dirty="0">
                <a:solidFill>
                  <a:schemeClr val="tx1"/>
                </a:solidFill>
              </a:endParaRPr>
            </a:p>
            <a:p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" sz="1400" dirty="0">
                  <a:solidFill>
                    <a:schemeClr val="tx1"/>
                  </a:solidFill>
                </a:rPr>
                <a:t>RUXEO Scan</a:t>
              </a:r>
            </a:p>
            <a:p>
              <a:r>
                <a:rPr lang="ru-RU" sz="1400" dirty="0">
                  <a:solidFill>
                    <a:schemeClr val="tx1"/>
                  </a:solidFill>
                </a:rPr>
                <a:t>Приложение для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ru-RU" sz="1400" dirty="0">
                  <a:solidFill>
                    <a:schemeClr val="tx1"/>
                  </a:solidFill>
                </a:rPr>
                <a:t>потокового</a:t>
              </a:r>
              <a:r>
                <a:rPr lang="ru-RU" sz="1400" dirty="0"/>
                <a:t> </a:t>
              </a:r>
              <a:r>
                <a:rPr lang="ru-RU" sz="1400" dirty="0">
                  <a:solidFill>
                    <a:schemeClr val="tx1"/>
                  </a:solidFill>
                </a:rPr>
                <a:t>сканирования</a:t>
              </a:r>
            </a:p>
          </p:txBody>
        </p: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3A0A98E0-129C-86EF-E7CE-BCE7886E71DD}"/>
                </a:ext>
              </a:extLst>
            </p:cNvPr>
            <p:cNvCxnSpPr/>
            <p:nvPr/>
          </p:nvCxnSpPr>
          <p:spPr>
            <a:xfrm>
              <a:off x="4790941" y="1715860"/>
              <a:ext cx="0" cy="320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" name="Прямая со стрелкой 36">
              <a:extLst>
                <a:ext uri="{FF2B5EF4-FFF2-40B4-BE49-F238E27FC236}">
                  <a16:creationId xmlns:a16="http://schemas.microsoft.com/office/drawing/2014/main" id="{27FBB0A5-A7B1-B31C-7DB3-32A88CB4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790941" y="3104923"/>
              <a:ext cx="0" cy="320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D11D4F-1ABB-1DCF-55ED-F3F2984C5D21}"/>
              </a:ext>
            </a:extLst>
          </p:cNvPr>
          <p:cNvGrpSpPr/>
          <p:nvPr/>
        </p:nvGrpSpPr>
        <p:grpSpPr>
          <a:xfrm>
            <a:off x="2924285" y="1377104"/>
            <a:ext cx="2228629" cy="2874582"/>
            <a:chOff x="3932348" y="1377104"/>
            <a:chExt cx="2228629" cy="2874582"/>
          </a:xfrm>
        </p:grpSpPr>
        <p:sp>
          <p:nvSpPr>
            <p:cNvPr id="6" name="Скругленный прямоугольник 23">
              <a:extLst>
                <a:ext uri="{FF2B5EF4-FFF2-40B4-BE49-F238E27FC236}">
                  <a16:creationId xmlns:a16="http://schemas.microsoft.com/office/drawing/2014/main" id="{228ED83B-C39C-EFC6-DBDC-FE47322A1CD8}"/>
                </a:ext>
              </a:extLst>
            </p:cNvPr>
            <p:cNvSpPr/>
            <p:nvPr/>
          </p:nvSpPr>
          <p:spPr>
            <a:xfrm>
              <a:off x="3932348" y="1377104"/>
              <a:ext cx="2228629" cy="287458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" sz="1400">
                  <a:solidFill>
                    <a:schemeClr val="tx1"/>
                  </a:solidFill>
                </a:rPr>
                <a:t>II</a:t>
              </a:r>
              <a:r>
                <a:rPr lang="en" sz="1400" dirty="0">
                  <a:solidFill>
                    <a:schemeClr val="tx1"/>
                  </a:solidFill>
                </a:rPr>
                <a:t> </a:t>
              </a:r>
              <a:r>
                <a:rPr lang="ru-RU" sz="1400" dirty="0">
                  <a:solidFill>
                    <a:schemeClr val="tx1"/>
                  </a:solidFill>
                </a:rPr>
                <a:t>кв. 2026</a:t>
              </a:r>
            </a:p>
            <a:p>
              <a:endParaRPr lang="en-US" sz="1400" dirty="0"/>
            </a:p>
            <a:p>
              <a:br>
                <a:rPr lang="en-US" sz="1400" dirty="0">
                  <a:solidFill>
                    <a:schemeClr val="tx1"/>
                  </a:solidFill>
                </a:rPr>
              </a:b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ru-RU" sz="1400">
                  <a:solidFill>
                    <a:schemeClr val="tx1"/>
                  </a:solidFill>
                </a:rPr>
                <a:t>Завершение модуля Финансовый архив</a:t>
              </a:r>
              <a:endParaRPr lang="en" sz="1400">
                <a:solidFill>
                  <a:schemeClr val="tx1"/>
                </a:solidFill>
                <a:ea typeface="Calibri"/>
                <a:cs typeface="Calibri"/>
              </a:endParaRPr>
            </a:p>
            <a:p>
              <a:endParaRPr lang="ru-RU" sz="1400" dirty="0">
                <a:solidFill>
                  <a:schemeClr val="tx1"/>
                </a:solidFill>
                <a:ea typeface="Calibri"/>
                <a:cs typeface="Calibri"/>
              </a:endParaRPr>
            </a:p>
            <a:p>
              <a:endParaRPr lang="ru-RU" sz="1400" dirty="0">
                <a:solidFill>
                  <a:schemeClr val="tx1"/>
                </a:solidFill>
                <a:ea typeface="Calibri"/>
                <a:cs typeface="Calibri"/>
              </a:endParaRPr>
            </a:p>
            <a:p>
              <a:r>
                <a:rPr lang="ru-RU" sz="1400" dirty="0">
                  <a:solidFill>
                    <a:schemeClr val="tx1"/>
                  </a:solidFill>
                  <a:ea typeface="Calibri"/>
                  <a:cs typeface="Calibri"/>
                </a:rPr>
                <a:t>Завершение модуля </a:t>
              </a:r>
              <a:r>
                <a:rPr lang="ru-RU" sz="1400">
                  <a:solidFill>
                    <a:schemeClr val="tx1"/>
                  </a:solidFill>
                  <a:ea typeface="Calibri"/>
                  <a:cs typeface="Calibri"/>
                </a:rPr>
                <a:t>Заявки (Сервис-менеджмент)</a:t>
              </a:r>
              <a:endParaRPr lang="ru-RU" sz="1400" dirty="0">
                <a:solidFill>
                  <a:schemeClr val="tx1"/>
                </a:solidFill>
                <a:ea typeface="Calibri"/>
                <a:cs typeface="Calibri"/>
              </a:endParaRPr>
            </a:p>
            <a:p>
              <a:br>
                <a:rPr lang="en-US" sz="1400" dirty="0">
                  <a:solidFill>
                    <a:schemeClr val="tx1"/>
                  </a:solidFill>
                </a:rPr>
              </a:br>
              <a:endParaRPr lang="en" sz="1400">
                <a:solidFill>
                  <a:schemeClr val="tx1"/>
                </a:solidFill>
                <a:ea typeface="Calibri"/>
                <a:cs typeface="Calibri"/>
              </a:endParaRPr>
            </a:p>
          </p:txBody>
        </p:sp>
        <p:cxnSp>
          <p:nvCxnSpPr>
            <p:cNvPr id="7" name="Прямая со стрелкой 36">
              <a:extLst>
                <a:ext uri="{FF2B5EF4-FFF2-40B4-BE49-F238E27FC236}">
                  <a16:creationId xmlns:a16="http://schemas.microsoft.com/office/drawing/2014/main" id="{8422C653-8001-813D-7814-7E200E375558}"/>
                </a:ext>
              </a:extLst>
            </p:cNvPr>
            <p:cNvCxnSpPr>
              <a:cxnSpLocks/>
            </p:cNvCxnSpPr>
            <p:nvPr/>
          </p:nvCxnSpPr>
          <p:spPr>
            <a:xfrm>
              <a:off x="4925879" y="1914298"/>
              <a:ext cx="0" cy="320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" name="Прямая со стрелкой 36">
            <a:extLst>
              <a:ext uri="{FF2B5EF4-FFF2-40B4-BE49-F238E27FC236}">
                <a16:creationId xmlns:a16="http://schemas.microsoft.com/office/drawing/2014/main" id="{305C24B7-44BB-40E9-A4CA-DF2C8CB87C29}"/>
              </a:ext>
            </a:extLst>
          </p:cNvPr>
          <p:cNvCxnSpPr>
            <a:cxnSpLocks/>
          </p:cNvCxnSpPr>
          <p:nvPr/>
        </p:nvCxnSpPr>
        <p:spPr>
          <a:xfrm>
            <a:off x="3903529" y="2765198"/>
            <a:ext cx="0" cy="320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90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819" y="0"/>
            <a:ext cx="5251450" cy="1661297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Что дальше?</a:t>
            </a:r>
          </a:p>
        </p:txBody>
      </p:sp>
      <p:pic>
        <p:nvPicPr>
          <p:cNvPr id="13" name="Рисунок 12" descr="крупный план компьютера на столе перед кирпичной стеной">
            <a:extLst>
              <a:ext uri="{FF2B5EF4-FFF2-40B4-BE49-F238E27FC236}">
                <a16:creationId xmlns:a16="http://schemas.microsoft.com/office/drawing/2014/main" id="{90BB9493-60B4-4B89-89CE-E1F8BF6C4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70" r="20370"/>
          <a:stretch/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534" y="6199600"/>
            <a:ext cx="2705100" cy="365125"/>
          </a:xfrm>
        </p:spPr>
        <p:txBody>
          <a:bodyPr rtlCol="0"/>
          <a:lstStyle/>
          <a:p>
            <a:pPr rtl="0"/>
            <a:r>
              <a:rPr lang="ru-RU" spc="300" dirty="0"/>
              <a:t>стоит ПОПРОБОВАТЬ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382162"/>
            <a:ext cx="443948" cy="365125"/>
          </a:xfrm>
        </p:spPr>
        <p:txBody>
          <a:bodyPr rtlCol="0"/>
          <a:lstStyle/>
          <a:p>
            <a:pPr rtl="0"/>
            <a:fld id="{8C2E478F-E849-4A8C-AF1F-CBCC78A7CBFA}" type="slidenum">
              <a:rPr lang="ru-RU" smtClean="0"/>
              <a:t>28</a:t>
            </a:fld>
            <a:endParaRPr lang="ru-RU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CC5A00B8-2AAA-7520-AA50-55D6BA22FCAC}"/>
              </a:ext>
            </a:extLst>
          </p:cNvPr>
          <p:cNvSpPr txBox="1">
            <a:spLocks/>
          </p:cNvSpPr>
          <p:nvPr/>
        </p:nvSpPr>
        <p:spPr>
          <a:xfrm>
            <a:off x="6117534" y="2257425"/>
            <a:ext cx="5897217" cy="234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83153B"/>
                </a:solidFill>
                <a:latin typeface="Arial"/>
                <a:cs typeface="Arial"/>
              </a:rPr>
              <a:t>ПРОДЕМОНСТРИРУЕМ КОРОБКУ</a:t>
            </a:r>
          </a:p>
          <a:p>
            <a:pPr marL="342900" indent="-342900"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83153B"/>
                </a:solidFill>
                <a:latin typeface="Arial"/>
                <a:cs typeface="Arial"/>
              </a:rPr>
              <a:t>ДАДИМ ДЕМО-ДОСТУП</a:t>
            </a:r>
          </a:p>
          <a:p>
            <a:pPr marL="342900" indent="-342900">
              <a:spcAft>
                <a:spcPts val="662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83153B"/>
                </a:solidFill>
                <a:latin typeface="Arial"/>
                <a:cs typeface="Arial"/>
              </a:rPr>
              <a:t>СДЕЛАЕМ ПРОТОТИП ПО Вашим требованиям</a:t>
            </a:r>
          </a:p>
          <a:p>
            <a:pPr marL="342900" indent="-342900">
              <a:spcAft>
                <a:spcPts val="662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83153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405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7" descr="абстрактное изображение">
            <a:extLst>
              <a:ext uri="{FF2B5EF4-FFF2-40B4-BE49-F238E27FC236}">
                <a16:creationId xmlns:a16="http://schemas.microsoft.com/office/drawing/2014/main" id="{D5C5EA1B-F06D-4AD1-B526-89C2DF77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17" r="45642"/>
          <a:stretch/>
        </p:blipFill>
        <p:spPr>
          <a:xfrm rot="16200000">
            <a:off x="2667001" y="-2666999"/>
            <a:ext cx="6858000" cy="12192000"/>
          </a:xfrm>
          <a:prstGeom prst="rect">
            <a:avLst/>
          </a:prstGeom>
          <a:noFill/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F7706BE-EF2E-459C-8778-01DDD354C6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 rtlCol="0">
            <a:normAutofit/>
          </a:bodyPr>
          <a:lstStyle/>
          <a:p>
            <a:pPr rtl="0"/>
            <a:r>
              <a:rPr lang="ru-RU" sz="4000" spc="300" dirty="0"/>
              <a:t>СПАСИБО</a:t>
            </a:r>
          </a:p>
        </p:txBody>
      </p:sp>
      <p:pic>
        <p:nvPicPr>
          <p:cNvPr id="24" name="Место для изображения из Интернета 23" descr="Пользователь">
            <a:extLst>
              <a:ext uri="{FF2B5EF4-FFF2-40B4-BE49-F238E27FC236}">
                <a16:creationId xmlns:a16="http://schemas.microsoft.com/office/drawing/2014/main" id="{E896B487-8C07-495F-95BF-B8F4960E1E8D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pic>
        <p:nvPicPr>
          <p:cNvPr id="12" name="Место для изображения из Интернета 11" descr="Смартфон">
            <a:extLst>
              <a:ext uri="{FF2B5EF4-FFF2-40B4-BE49-F238E27FC236}">
                <a16:creationId xmlns:a16="http://schemas.microsoft.com/office/drawing/2014/main" id="{4E709B75-16EA-4581-AED9-567DEF45A6B2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0873" y="3118670"/>
            <a:ext cx="730250" cy="730250"/>
          </a:xfrm>
        </p:spPr>
      </p:pic>
      <p:pic>
        <p:nvPicPr>
          <p:cNvPr id="28" name="Место для изображения из Интернета 27" descr="Конверт">
            <a:extLst>
              <a:ext uri="{FF2B5EF4-FFF2-40B4-BE49-F238E27FC236}">
                <a16:creationId xmlns:a16="http://schemas.microsoft.com/office/drawing/2014/main" id="{D4D09222-33EB-4F99-9A89-51E2E1E97584}"/>
              </a:ext>
            </a:extLst>
          </p:cNvPr>
          <p:cNvPicPr>
            <a:picLocks noGrp="1" noChangeAspect="1"/>
          </p:cNvPicPr>
          <p:nvPr>
            <p:ph type="clipArt" sz="quarter" idx="21"/>
          </p:nvPr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/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B070B25-2BBC-49AC-9CFA-1CD7195DF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8703" y="3903126"/>
            <a:ext cx="3387275" cy="518795"/>
          </a:xfrm>
        </p:spPr>
        <p:txBody>
          <a:bodyPr rtlCol="0"/>
          <a:lstStyle/>
          <a:p>
            <a:pPr rtl="0"/>
            <a:r>
              <a:rPr lang="ru-RU" dirty="0"/>
              <a:t>ПОЛТАВЦЕВ АЛЕКСАНДР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E2524A0-105C-4170-BB48-CD0756FB3D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ru-RU" dirty="0"/>
              <a:t>+</a:t>
            </a:r>
            <a:r>
              <a:rPr lang="en-US" dirty="0"/>
              <a:t>7</a:t>
            </a:r>
            <a:r>
              <a:rPr lang="ru-RU" dirty="0"/>
              <a:t> (</a:t>
            </a:r>
            <a:r>
              <a:rPr lang="en-US" dirty="0"/>
              <a:t>917</a:t>
            </a:r>
            <a:r>
              <a:rPr lang="ru-RU" dirty="0"/>
              <a:t>) 5</a:t>
            </a:r>
            <a:r>
              <a:rPr lang="en-US" dirty="0"/>
              <a:t>27</a:t>
            </a:r>
            <a:r>
              <a:rPr lang="ru-RU" dirty="0"/>
              <a:t>-</a:t>
            </a:r>
            <a:r>
              <a:rPr lang="en-US" dirty="0"/>
              <a:t>7734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E57A531-5B0F-485D-A015-BC78AD089B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>
            <a:normAutofit fontScale="85000" lnSpcReduction="10000"/>
          </a:bodyPr>
          <a:lstStyle/>
          <a:p>
            <a:pPr rtl="0"/>
            <a:r>
              <a:rPr lang="en-US" dirty="0" err="1"/>
              <a:t>poltavtsev_am</a:t>
            </a:r>
            <a:r>
              <a:rPr lang="ru-RU" dirty="0"/>
              <a:t>@</a:t>
            </a:r>
            <a:r>
              <a:rPr lang="en-US" dirty="0" err="1"/>
              <a:t>otrc</a:t>
            </a:r>
            <a:r>
              <a:rPr lang="ru-RU" dirty="0"/>
              <a:t>.com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7C414-85D9-40D6-9BB3-5AF68A84F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en-US" dirty="0"/>
              <a:t>OTRC</a:t>
            </a:r>
            <a:r>
              <a:rPr lang="ru-RU" dirty="0"/>
              <a:t>.</a:t>
            </a:r>
            <a:r>
              <a:rPr lang="en-US" dirty="0"/>
              <a:t>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B0795-2331-6758-0BF7-42B1980DF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097164-E5B5-82ED-CE5D-53DD5C05D66E}"/>
              </a:ext>
            </a:extLst>
          </p:cNvPr>
          <p:cNvSpPr txBox="1"/>
          <p:nvPr/>
        </p:nvSpPr>
        <p:spPr>
          <a:xfrm>
            <a:off x="656823" y="527033"/>
            <a:ext cx="1103067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>
                <a:solidFill>
                  <a:schemeClr val="accent1"/>
                </a:solidFill>
              </a:rPr>
              <a:t>Для тех, кто уже знает, что такое настоящая </a:t>
            </a:r>
            <a:r>
              <a:rPr lang="en" b="1" dirty="0">
                <a:solidFill>
                  <a:schemeClr val="accent1"/>
                </a:solidFill>
              </a:rPr>
              <a:t>ECM</a:t>
            </a:r>
            <a:endParaRPr lang="ru-RU" b="1" dirty="0">
              <a:solidFill>
                <a:schemeClr val="accent1"/>
              </a:solidFill>
            </a:endParaRPr>
          </a:p>
          <a:p>
            <a:r>
              <a:rPr lang="ru-RU">
                <a:solidFill>
                  <a:schemeClr val="accent1"/>
                </a:solidFill>
                <a:ea typeface="Calibri"/>
                <a:cs typeface="Calibri"/>
              </a:rPr>
              <a:t>Руксео — не 'аналог'. Это коробочное решение на свободной платформе </a:t>
            </a:r>
            <a:r>
              <a:rPr lang="ru-RU" spc="300">
                <a:solidFill>
                  <a:srgbClr val="0000FF"/>
                </a:solidFill>
              </a:rPr>
              <a:t>Nuxeo</a:t>
            </a:r>
            <a:r>
              <a:rPr lang="ru-RU">
                <a:solidFill>
                  <a:schemeClr val="accent1"/>
                </a:solidFill>
                <a:ea typeface="Calibri"/>
                <a:cs typeface="Calibri"/>
              </a:rPr>
              <a:t>.</a:t>
            </a:r>
            <a:endParaRPr lang="en-US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en" b="1" dirty="0">
              <a:solidFill>
                <a:schemeClr val="accent1"/>
              </a:solidFill>
              <a:ea typeface="Calibri"/>
              <a:cs typeface="Calibri"/>
            </a:endParaRPr>
          </a:p>
          <a:p>
            <a:endParaRPr lang="ru-RU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5E777EFE-AAB6-9B23-179A-DE905F6B5060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4456090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Почему Руксео</a:t>
            </a:r>
          </a:p>
          <a:p>
            <a:pPr algn="l"/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5CCD9-808D-177C-47EC-D54E20A4A0E2}"/>
              </a:ext>
            </a:extLst>
          </p:cNvPr>
          <p:cNvSpPr txBox="1"/>
          <p:nvPr/>
        </p:nvSpPr>
        <p:spPr>
          <a:xfrm>
            <a:off x="785611" y="1931831"/>
            <a:ext cx="10575687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accent1"/>
                </a:solidFill>
              </a:rPr>
              <a:t>Практический опыт</a:t>
            </a:r>
          </a:p>
          <a:p>
            <a:r>
              <a:rPr lang="ru-RU" sz="1400" dirty="0"/>
              <a:t>Команда </a:t>
            </a:r>
            <a:r>
              <a:rPr lang="ru-RU" sz="1400" err="1"/>
              <a:t>Руксео</a:t>
            </a:r>
            <a:r>
              <a:rPr lang="ru-RU" sz="1400" dirty="0"/>
              <a:t> внедряла </a:t>
            </a:r>
            <a:r>
              <a:rPr lang="en" sz="1400" dirty="0"/>
              <a:t>OpenText и Documentum </a:t>
            </a:r>
            <a:r>
              <a:rPr lang="ru-RU" sz="1400" dirty="0"/>
              <a:t>в крупнейших холдингах СНГ. Мы знаем, как устроены ваши процессы — и </a:t>
            </a:r>
            <a:r>
              <a:rPr lang="ru-RU" sz="1400"/>
              <a:t>воспроизвели эту логику в коробке. Мы знаем, как переучить вашу команду - мы сделали это сами.</a:t>
            </a:r>
            <a:endParaRPr lang="ru-RU" sz="1400">
              <a:ea typeface="Calibri"/>
              <a:cs typeface="Calibri"/>
            </a:endParaRPr>
          </a:p>
          <a:p>
            <a:br>
              <a:rPr lang="ru-RU" sz="1400" dirty="0"/>
            </a:b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/>
                </a:solidFill>
              </a:rPr>
              <a:t>Платформа без лицензий</a:t>
            </a:r>
          </a:p>
          <a:p>
            <a:r>
              <a:rPr lang="en" sz="1400" err="1"/>
              <a:t>Nuxeo</a:t>
            </a:r>
            <a:r>
              <a:rPr lang="en" sz="1400" dirty="0"/>
              <a:t> (Apache 2.0) — </a:t>
            </a:r>
            <a:r>
              <a:rPr lang="ru-RU" sz="1400"/>
              <a:t>бесплатно. Платите только за готовый функционал. Никакого ежегодного «налога на платформу» </a:t>
            </a:r>
            <a:r>
              <a:rPr lang="ru-RU" sz="1400" dirty="0"/>
              <a:t>или ретроактивных штрафов. </a:t>
            </a:r>
            <a:endParaRPr lang="ru-RU" sz="1400" dirty="0">
              <a:ea typeface="Calibri"/>
              <a:cs typeface="Calibri"/>
            </a:endParaRPr>
          </a:p>
          <a:p>
            <a:br>
              <a:rPr lang="ru-RU" sz="1400" dirty="0"/>
            </a:b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accent1"/>
                </a:solidFill>
              </a:rPr>
              <a:t>Полная открытость платформы</a:t>
            </a:r>
            <a:endParaRPr lang="ru-RU" sz="140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ru-RU" sz="1400" dirty="0"/>
              <a:t>Весь код и документация — на </a:t>
            </a:r>
            <a:r>
              <a:rPr lang="en" sz="1400" dirty="0"/>
              <a:t>GitHub. </a:t>
            </a:r>
            <a:r>
              <a:rPr lang="ru-RU" sz="1400" dirty="0"/>
              <a:t>Включая ЭЦП-компоненты. Любой аудит без </a:t>
            </a:r>
            <a:r>
              <a:rPr lang="en" sz="1400" dirty="0"/>
              <a:t>NDA </a:t>
            </a:r>
            <a:r>
              <a:rPr lang="ru-RU" sz="1400" dirty="0"/>
              <a:t>и запросов вендору. Центр компетенций </a:t>
            </a:r>
            <a:r>
              <a:rPr lang="ru-RU" sz="1400"/>
              <a:t>работает независимо от нас. Учебные материалы для консультантов и разработчиков - в открытом доступе.</a:t>
            </a:r>
            <a:endParaRPr lang="ru-RU" sz="1400">
              <a:ea typeface="Calibri"/>
              <a:cs typeface="Calibri"/>
            </a:endParaRPr>
          </a:p>
          <a:p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271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2B1B6-789C-FAE3-40FC-B9FA30E3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19F94D-39A6-B85E-E2BE-67AD62808D53}"/>
              </a:ext>
            </a:extLst>
          </p:cNvPr>
          <p:cNvSpPr txBox="1"/>
          <p:nvPr/>
        </p:nvSpPr>
        <p:spPr>
          <a:xfrm>
            <a:off x="656823" y="527033"/>
            <a:ext cx="1103067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Что </a:t>
            </a:r>
            <a:r>
              <a:rPr lang="ru-RU" b="1" dirty="0" err="1">
                <a:solidFill>
                  <a:schemeClr val="accent1"/>
                </a:solidFill>
              </a:rPr>
              <a:t>Руксео</a:t>
            </a:r>
            <a:r>
              <a:rPr lang="ru-RU" b="1" dirty="0">
                <a:solidFill>
                  <a:schemeClr val="accent1"/>
                </a:solidFill>
              </a:rPr>
              <a:t> добавляет к </a:t>
            </a:r>
            <a:r>
              <a:rPr lang="en" b="1" dirty="0" err="1">
                <a:solidFill>
                  <a:schemeClr val="accent1"/>
                </a:solidFill>
              </a:rPr>
              <a:t>Nuxeo</a:t>
            </a:r>
            <a:r>
              <a:rPr lang="en" b="1" dirty="0">
                <a:solidFill>
                  <a:schemeClr val="accent1"/>
                </a:solidFill>
              </a:rPr>
              <a:t>:</a:t>
            </a:r>
          </a:p>
          <a:p>
            <a:br>
              <a:rPr lang="ru-RU" b="1" dirty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  <a:p>
            <a:endParaRPr lang="ru-RU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4D7DD6A1-0678-D669-F5FA-76D963881575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4456090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dirty="0"/>
              <a:t>Почему Руксео</a:t>
            </a:r>
          </a:p>
          <a:p>
            <a:pPr algn="l"/>
            <a:endParaRPr lang="ru-RU" sz="1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E3E82-9FD1-DFCE-995C-3CEEF3D0CFFF}"/>
              </a:ext>
            </a:extLst>
          </p:cNvPr>
          <p:cNvSpPr txBox="1"/>
          <p:nvPr/>
        </p:nvSpPr>
        <p:spPr>
          <a:xfrm>
            <a:off x="785611" y="1931831"/>
            <a:ext cx="1057568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1600" dirty="0"/>
              <a:t>① Коробочные бизнес-модули (документооборот, договоры, архив и др.)</a:t>
            </a:r>
            <a:br>
              <a:rPr lang="ru-RU" sz="1600" dirty="0"/>
            </a:br>
            <a:endParaRPr lang="ru-RU" sz="1600" dirty="0"/>
          </a:p>
          <a:p>
            <a:r>
              <a:rPr lang="ru-RU" sz="1600" dirty="0"/>
              <a:t>② </a:t>
            </a:r>
            <a:r>
              <a:rPr lang="ru-RU" sz="1600" err="1"/>
              <a:t>Руксео</a:t>
            </a:r>
            <a:r>
              <a:rPr lang="ru-RU" sz="1600" dirty="0"/>
              <a:t> </a:t>
            </a:r>
            <a:r>
              <a:rPr lang="en" sz="1600" dirty="0"/>
              <a:t>Studio — </a:t>
            </a:r>
            <a:r>
              <a:rPr lang="ru-RU" sz="1600" dirty="0"/>
              <a:t>свой </a:t>
            </a:r>
            <a:r>
              <a:rPr lang="en" sz="1600" dirty="0"/>
              <a:t>low-code </a:t>
            </a:r>
            <a:r>
              <a:rPr lang="ru-RU" sz="1600"/>
              <a:t>дизайнер</a:t>
            </a:r>
          </a:p>
          <a:p>
            <a:endParaRPr lang="ru-RU" sz="1600" dirty="0"/>
          </a:p>
          <a:p>
            <a:r>
              <a:rPr lang="en" sz="1600" dirty="0"/>
              <a:t>③ </a:t>
            </a:r>
            <a:r>
              <a:rPr lang="ru-RU" sz="1600" dirty="0"/>
              <a:t>Собственный репозиторий сборок — независимость от </a:t>
            </a:r>
            <a:r>
              <a:rPr lang="en" sz="1600" dirty="0"/>
              <a:t>Hyland</a:t>
            </a:r>
            <a:br>
              <a:rPr lang="ru-RU" sz="1600" dirty="0"/>
            </a:br>
            <a:endParaRPr lang="en" sz="1600" dirty="0"/>
          </a:p>
          <a:p>
            <a:r>
              <a:rPr lang="en" sz="1600" dirty="0"/>
              <a:t>④</a:t>
            </a:r>
            <a:r>
              <a:rPr lang="ru-RU" sz="1600" dirty="0"/>
              <a:t> Облачные сервисы: ЦБ РФ, ГАР, ФНС, управление лицензиями</a:t>
            </a:r>
          </a:p>
          <a:p>
            <a:br>
              <a:rPr lang="ru-RU" sz="1400" dirty="0"/>
            </a:br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B90B8-9EA5-ED87-2AD2-D4979101853C}"/>
              </a:ext>
            </a:extLst>
          </p:cNvPr>
          <p:cNvSpPr txBox="1"/>
          <p:nvPr/>
        </p:nvSpPr>
        <p:spPr>
          <a:xfrm>
            <a:off x="785612" y="4375133"/>
            <a:ext cx="802353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i="1"/>
              <a:t>Мы полностью сопровождаем как Руксео, так и платформу.</a:t>
            </a:r>
            <a:endParaRPr lang="en-US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17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9A61-6A68-94B3-2C31-EDD224662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CA1E015-7D69-E4CC-7666-07925D17DFD8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ОБЗОР</a:t>
            </a:r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87308-8C68-7729-7F20-8CBFAD4D9330}"/>
              </a:ext>
            </a:extLst>
          </p:cNvPr>
          <p:cNvSpPr txBox="1"/>
          <p:nvPr/>
        </p:nvSpPr>
        <p:spPr>
          <a:xfrm>
            <a:off x="781052" y="1257660"/>
            <a:ext cx="11285051" cy="13747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14960" indent="-314960" algn="just">
              <a:spcAft>
                <a:spcPts val="662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83153B"/>
                </a:solidFill>
                <a:latin typeface="montserrat"/>
                <a:cs typeface="Arial"/>
              </a:rPr>
              <a:t>1. Пять технических модулей и шесть функциональных.</a:t>
            </a:r>
            <a:r>
              <a:rPr lang="ru-RU" sz="1200" dirty="0">
                <a:latin typeface="montserrat"/>
                <a:cs typeface="Arial"/>
              </a:rPr>
              <a:t> Всё, что требуется, согласно стандартам крупного </a:t>
            </a:r>
            <a:r>
              <a:rPr lang="en-US" sz="1200" dirty="0">
                <a:latin typeface="montserrat"/>
                <a:cs typeface="Arial"/>
              </a:rPr>
              <a:t>ECM-</a:t>
            </a:r>
            <a:r>
              <a:rPr lang="ru-RU" sz="1200" dirty="0">
                <a:latin typeface="montserrat"/>
                <a:cs typeface="Arial"/>
              </a:rPr>
              <a:t>решения.</a:t>
            </a:r>
            <a:endParaRPr lang="en-US">
              <a:latin typeface="montserrat"/>
            </a:endParaRPr>
          </a:p>
          <a:p>
            <a:pPr marL="314960" indent="-314960" algn="just">
              <a:spcAft>
                <a:spcPts val="662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83153B"/>
                </a:solidFill>
                <a:latin typeface="montserrat"/>
                <a:cs typeface="Arial"/>
              </a:rPr>
              <a:t>2. </a:t>
            </a:r>
            <a:r>
              <a:rPr lang="en-US" sz="1200" dirty="0" err="1">
                <a:solidFill>
                  <a:srgbClr val="83153B"/>
                </a:solidFill>
                <a:latin typeface="montserrat"/>
                <a:cs typeface="Arial"/>
              </a:rPr>
              <a:t>Ruxeo</a:t>
            </a:r>
            <a:r>
              <a:rPr lang="en-US" sz="1200" dirty="0">
                <a:solidFill>
                  <a:srgbClr val="83153B"/>
                </a:solidFill>
                <a:latin typeface="montserrat"/>
                <a:cs typeface="Arial"/>
              </a:rPr>
              <a:t> Studio</a:t>
            </a:r>
            <a:r>
              <a:rPr lang="ru-RU" sz="1200" dirty="0">
                <a:solidFill>
                  <a:srgbClr val="83153B"/>
                </a:solidFill>
                <a:latin typeface="montserrat"/>
                <a:cs typeface="Arial"/>
              </a:rPr>
              <a:t>.</a:t>
            </a:r>
            <a:r>
              <a:rPr lang="ru-RU" sz="1200" dirty="0">
                <a:latin typeface="montserrat"/>
                <a:cs typeface="Arial"/>
              </a:rPr>
              <a:t> </a:t>
            </a:r>
            <a:r>
              <a:rPr lang="en-US" sz="1200" dirty="0">
                <a:latin typeface="montserrat"/>
                <a:cs typeface="Arial"/>
              </a:rPr>
              <a:t>Low-code </a:t>
            </a:r>
            <a:r>
              <a:rPr lang="ru-RU" sz="1200" dirty="0">
                <a:latin typeface="montserrat"/>
                <a:cs typeface="Arial"/>
              </a:rPr>
              <a:t>дизайнер.</a:t>
            </a:r>
            <a:r>
              <a:rPr lang="en-US" sz="1200" dirty="0">
                <a:latin typeface="montserrat"/>
                <a:cs typeface="Arial"/>
              </a:rPr>
              <a:t> </a:t>
            </a:r>
            <a:endParaRPr lang="ru-RU" sz="1200" dirty="0">
              <a:latin typeface="montserrat"/>
              <a:cs typeface="Arial"/>
            </a:endParaRPr>
          </a:p>
          <a:p>
            <a:pPr marL="315097" indent="-315097" algn="just">
              <a:spcAft>
                <a:spcPts val="662"/>
              </a:spcAft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83153B"/>
                </a:solidFill>
                <a:latin typeface="montserrat" panose="00000500000000000000" pitchFamily="2" charset="-52"/>
                <a:cs typeface="Arial"/>
              </a:rPr>
              <a:t>3. Приложение для потокового сканирования.</a:t>
            </a:r>
            <a:r>
              <a:rPr lang="ru-RU" sz="1200" dirty="0">
                <a:latin typeface="montserrat" panose="00000500000000000000" pitchFamily="2" charset="-52"/>
                <a:cs typeface="Arial"/>
              </a:rPr>
              <a:t> Дорожная карта - </a:t>
            </a:r>
            <a:r>
              <a:rPr lang="en-US" sz="1200" dirty="0">
                <a:latin typeface="montserrat" panose="00000500000000000000" pitchFamily="2" charset="-52"/>
                <a:cs typeface="Arial"/>
              </a:rPr>
              <a:t>II</a:t>
            </a:r>
            <a:r>
              <a:rPr lang="ru-RU" sz="1200" dirty="0">
                <a:latin typeface="montserrat" panose="00000500000000000000" pitchFamily="2" charset="-52"/>
                <a:cs typeface="Arial"/>
              </a:rPr>
              <a:t>кв. 2026г </a:t>
            </a:r>
          </a:p>
          <a:p>
            <a:pPr marL="314960" indent="-314960" algn="just">
              <a:spcAft>
                <a:spcPts val="662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83153B"/>
                </a:solidFill>
                <a:latin typeface="montserrat"/>
                <a:cs typeface="Arial"/>
              </a:rPr>
              <a:t>4</a:t>
            </a:r>
            <a:r>
              <a:rPr lang="ru-RU" sz="1200" dirty="0">
                <a:solidFill>
                  <a:srgbClr val="83153B"/>
                </a:solidFill>
                <a:latin typeface="montserrat"/>
                <a:cs typeface="Arial"/>
              </a:rPr>
              <a:t>. Облачные сервисы.</a:t>
            </a:r>
            <a:r>
              <a:rPr lang="ru-RU" sz="1200">
                <a:latin typeface="montserrat"/>
                <a:cs typeface="Arial"/>
              </a:rPr>
              <a:t> Загрузка данных ЦБ РФ, ГАР, ФНС (банки, адреса, юр. лица, рабочий календарь, полномочия МЧД). </a:t>
            </a:r>
            <a:endParaRPr lang="en-US" sz="1200">
              <a:latin typeface="montserrat"/>
              <a:cs typeface="Arial"/>
            </a:endParaRPr>
          </a:p>
          <a:p>
            <a:pPr marL="315097" indent="-315097" algn="just">
              <a:spcAft>
                <a:spcPts val="662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83153B"/>
                </a:solidFill>
                <a:latin typeface="montserrat" panose="00000500000000000000" pitchFamily="2" charset="-52"/>
                <a:cs typeface="Arial"/>
              </a:rPr>
              <a:t>5. </a:t>
            </a:r>
            <a:r>
              <a:rPr lang="ru-RU" sz="1200" dirty="0">
                <a:solidFill>
                  <a:srgbClr val="83153B"/>
                </a:solidFill>
                <a:latin typeface="montserrat" panose="00000500000000000000" pitchFamily="2" charset="-52"/>
                <a:cs typeface="Arial"/>
              </a:rPr>
              <a:t>Сборки </a:t>
            </a:r>
            <a:r>
              <a:rPr lang="en-US" sz="1200" dirty="0">
                <a:solidFill>
                  <a:srgbClr val="83153B"/>
                </a:solidFill>
                <a:latin typeface="montserrat" panose="00000500000000000000" pitchFamily="2" charset="-52"/>
                <a:cs typeface="Arial"/>
              </a:rPr>
              <a:t>Nuxeo </a:t>
            </a:r>
            <a:r>
              <a:rPr lang="ru-RU" sz="1200" dirty="0">
                <a:latin typeface="montserrat" panose="00000500000000000000" pitchFamily="2" charset="-52"/>
                <a:cs typeface="Arial"/>
              </a:rPr>
              <a:t>и модулей из исходных кодов, репозиторий библиотек </a:t>
            </a:r>
            <a:r>
              <a:rPr lang="en-US" sz="1200" dirty="0">
                <a:latin typeface="montserrat" panose="00000500000000000000" pitchFamily="2" charset="-52"/>
                <a:cs typeface="Arial"/>
              </a:rPr>
              <a:t>Nuxeo</a:t>
            </a:r>
            <a:endParaRPr lang="ru-RU" sz="1200" dirty="0">
              <a:latin typeface="montserrat" panose="00000500000000000000" pitchFamily="2" charset="-52"/>
              <a:cs typeface="Arial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6A69BFFE-F162-EB2E-6BFB-ABD06A1D723B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 dirty="0">
                <a:latin typeface="Montserrat" panose="00000500000000000000" pitchFamily="2" charset="-52"/>
              </a:rPr>
              <a:t>«НЕ НУЖНО ДЕЛАТЬ ВСЕ. СЛЕДУЕТ ДЕЛАТЬ ТОЛЬКО ТО, ЧТО ДАЕТ РЕЗУЛЬТАТ.»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E7621B-DC44-07E3-F194-9B8DC1579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25" y="2763224"/>
            <a:ext cx="10071408" cy="40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998F4-8022-335C-AE48-91D68F06C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84212B-5531-798B-2D2C-983356B4C16B}"/>
              </a:ext>
            </a:extLst>
          </p:cNvPr>
          <p:cNvSpPr txBox="1"/>
          <p:nvPr/>
        </p:nvSpPr>
        <p:spPr>
          <a:xfrm>
            <a:off x="630160" y="527032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БАЗОВЫЙ МОДУЛЬ</a:t>
            </a:r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8D653ED5-5556-4BB2-0B48-8AEBB78189F3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Компоненты базового модуля Руксео</a:t>
            </a:r>
            <a:endParaRPr lang="ru-RU" sz="1000">
              <a:latin typeface="Montserrat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6188FF-AD12-D6A5-C374-2235620344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99" t="-471" r="-1297" b="37169"/>
          <a:stretch>
            <a:fillRect/>
          </a:stretch>
        </p:blipFill>
        <p:spPr>
          <a:xfrm>
            <a:off x="5624434" y="1598696"/>
            <a:ext cx="6357602" cy="3842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E3FFEF-AFA1-F8FD-DE0C-11F392578ED5}"/>
              </a:ext>
            </a:extLst>
          </p:cNvPr>
          <p:cNvSpPr txBox="1"/>
          <p:nvPr/>
        </p:nvSpPr>
        <p:spPr>
          <a:xfrm>
            <a:off x="100249" y="1596814"/>
            <a:ext cx="5662100" cy="5132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Регистрация документов </a:t>
            </a:r>
            <a:r>
              <a:rPr lang="ru-RU" sz="1100">
                <a:ea typeface="Calibri"/>
                <a:cs typeface="Calibri"/>
              </a:rPr>
              <a:t>- Потокобезопасная генерация номеров, стратегии, восстановление пропусков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Замещения </a:t>
            </a:r>
            <a:r>
              <a:rPr lang="ru-RU" sz="1100">
                <a:ea typeface="+mn-lt"/>
                <a:cs typeface="+mn-lt"/>
              </a:rPr>
              <a:t>- Сроки замещения, маршрут согласования замещения с заместителем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Шаблоны документов </a:t>
            </a:r>
            <a:r>
              <a:rPr lang="ru-RU" sz="1100">
                <a:ea typeface="+mn-lt"/>
                <a:cs typeface="+mn-lt"/>
              </a:rPr>
              <a:t>- Управление docx-шаблонами документов</a:t>
            </a:r>
            <a:endParaRPr lang="ru-RU" sz="110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Управление репозиторием </a:t>
            </a:r>
            <a:r>
              <a:rPr lang="ru-RU" sz="1100">
                <a:ea typeface="+mn-lt"/>
                <a:cs typeface="+mn-lt"/>
              </a:rPr>
              <a:t>- Автоматическое создание папочной структуры репозитория, автоматическое размещение документов в папках, автоматическое именования документов по правилам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Расширяемая подсистема управления справочниками </a:t>
            </a:r>
            <a:r>
              <a:rPr lang="ru-RU" sz="1100">
                <a:ea typeface="+mn-lt"/>
                <a:cs typeface="+mn-lt"/>
              </a:rPr>
              <a:t>- Облачная синхронизация ЕГРЮЛ, банковский справочник ЦБ, регионы/города, рабочий календарь, полн-я МЧД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Склонения для шаблонов </a:t>
            </a:r>
            <a:r>
              <a:rPr lang="ru-RU" sz="1100">
                <a:ea typeface="+mn-lt"/>
                <a:cs typeface="+mn-lt"/>
              </a:rPr>
              <a:t>- Склонение ФИО, должностей, валюты прописью, определение рода слов - по правилам русского языка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Дедубликация - </a:t>
            </a:r>
            <a:r>
              <a:rPr lang="ru-RU" sz="1100">
                <a:ea typeface="+mn-lt"/>
                <a:cs typeface="+mn-lt"/>
              </a:rPr>
              <a:t>Настраиваемые правила уникальности для документов, кеширование, поддержка миграции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Мета-роли - </a:t>
            </a:r>
            <a:r>
              <a:rPr lang="ru-RU" sz="1100">
                <a:ea typeface="+mn-lt"/>
                <a:cs typeface="+mn-lt"/>
              </a:rPr>
              <a:t>сервис автоматической подстановки БЕ-специфичных ролей в зависимости от бизнес-единицы документа</a:t>
            </a:r>
            <a:endParaRPr lang="ru-RU" sz="1100" b="1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Рабочий календарь</a:t>
            </a:r>
            <a:r>
              <a:rPr lang="ru-RU" sz="1100">
                <a:ea typeface="+mn-lt"/>
                <a:cs typeface="+mn-lt"/>
              </a:rPr>
              <a:t> - Учёт рабочих дней/часов, расчёт плановых сроков с учётом календаря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SLA - </a:t>
            </a:r>
            <a:r>
              <a:rPr lang="ru-RU" sz="1100">
                <a:ea typeface="+mn-lt"/>
                <a:cs typeface="+mn-lt"/>
              </a:rPr>
              <a:t>Расчёт дедлайнов по приоритету с использованием рабочего календаря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Связи документов </a:t>
            </a:r>
            <a:r>
              <a:rPr lang="ru-RU" sz="1100">
                <a:ea typeface="+mn-lt"/>
                <a:cs typeface="+mn-lt"/>
              </a:rPr>
              <a:t>- Типизированные двусторонние свободные связи между документами 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Пользовательские настройки </a:t>
            </a:r>
            <a:r>
              <a:rPr lang="ru-RU" sz="1100">
                <a:ea typeface="+mn-lt"/>
                <a:cs typeface="+mn-lt"/>
              </a:rPr>
              <a:t>табличных представлений</a:t>
            </a:r>
            <a:endParaRPr lang="ru-RU" sz="110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ОШС </a:t>
            </a:r>
            <a:r>
              <a:rPr lang="ru-RU" sz="1100">
                <a:ea typeface="+mn-lt"/>
                <a:cs typeface="+mn-lt"/>
              </a:rPr>
              <a:t>- Бизнес-единицы, подразделения, должности, сотрудники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Определение </a:t>
            </a:r>
            <a:r>
              <a:rPr lang="ru-RU" sz="1100">
                <a:ea typeface="+mn-lt"/>
                <a:cs typeface="+mn-lt"/>
              </a:rPr>
              <a:t>руководителя сотрудника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Управление назначениями </a:t>
            </a:r>
            <a:r>
              <a:rPr lang="ru-RU" sz="1100">
                <a:ea typeface="+mn-lt"/>
                <a:cs typeface="+mn-lt"/>
              </a:rPr>
              <a:t>- экранная форма переназначения задач для руководителей</a:t>
            </a:r>
          </a:p>
          <a:p>
            <a:pPr marL="228600" indent="-228600">
              <a:buAutoNum type="arabicPeriod"/>
            </a:pPr>
            <a:r>
              <a:rPr lang="ru-RU" sz="1050" b="1">
                <a:ea typeface="+mn-lt"/>
                <a:cs typeface="+mn-lt"/>
              </a:rPr>
              <a:t>Чат и обсуждения </a:t>
            </a:r>
            <a:r>
              <a:rPr lang="ru-RU" sz="1050">
                <a:ea typeface="+mn-lt"/>
                <a:cs typeface="+mn-lt"/>
              </a:rPr>
              <a:t>-</a:t>
            </a:r>
            <a:r>
              <a:rPr lang="ru-RU" sz="1050" b="1">
                <a:ea typeface="+mn-lt"/>
                <a:cs typeface="+mn-lt"/>
              </a:rPr>
              <a:t> </a:t>
            </a:r>
            <a:r>
              <a:rPr lang="ru-RU" sz="1050">
                <a:ea typeface="+mn-lt"/>
                <a:cs typeface="+mn-lt"/>
              </a:rPr>
              <a:t>Чат-комнаты, обсуждения в рамках workflow, уведомления</a:t>
            </a:r>
            <a:endParaRPr lang="ru-RU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050" b="1">
                <a:ea typeface="+mn-lt"/>
                <a:cs typeface="+mn-lt"/>
              </a:rPr>
              <a:t>Отчёты базового модуля</a:t>
            </a:r>
            <a:r>
              <a:rPr lang="ru-RU" sz="1050">
                <a:ea typeface="+mn-lt"/>
                <a:cs typeface="+mn-lt"/>
              </a:rPr>
              <a:t> - Лист согласования, история маршрута</a:t>
            </a:r>
            <a:endParaRPr lang="ru-RU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050" b="1">
                <a:ea typeface="+mn-lt"/>
                <a:cs typeface="+mn-lt"/>
              </a:rPr>
              <a:t>Домашняя страница  </a:t>
            </a:r>
            <a:r>
              <a:rPr lang="ru-RU" sz="1050">
                <a:ea typeface="+mn-lt"/>
                <a:cs typeface="+mn-lt"/>
              </a:rPr>
              <a:t>Настраиваемый дашборд, обложа базового модуля, виджеты</a:t>
            </a:r>
          </a:p>
          <a:p>
            <a:pPr marL="228600" indent="-228600">
              <a:buAutoNum type="arabicPeriod"/>
            </a:pPr>
            <a:r>
              <a:rPr lang="ru-RU" sz="1050" b="1">
                <a:ea typeface="Calibri"/>
                <a:cs typeface="Calibri"/>
              </a:rPr>
              <a:t>Ведение персональных данных</a:t>
            </a:r>
            <a:r>
              <a:rPr lang="ru-RU" sz="1050">
                <a:ea typeface="Calibri"/>
                <a:cs typeface="Calibri"/>
              </a:rPr>
              <a:t> - отдельная от Сотрудника сущность с ограниченным доступом, с обязательным прикреплением согласния на обработку ПДн</a:t>
            </a:r>
            <a:endParaRPr lang="ru-RU" sz="1050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96905-2744-FE75-ADDE-F1420AC3C7AB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Содержит общий функционал для всех функциональных модулей Ruxeo</a:t>
            </a:r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9296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4FA2B-5F25-2315-6F48-96A4757D7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C2FC2FE-4F7D-2047-DC0D-CAF13F13971B}"/>
              </a:ext>
            </a:extLst>
          </p:cNvPr>
          <p:cNvSpPr txBox="1"/>
          <p:nvPr/>
        </p:nvSpPr>
        <p:spPr>
          <a:xfrm>
            <a:off x="630160" y="527032"/>
            <a:ext cx="110573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ru-RU">
                <a:solidFill>
                  <a:srgbClr val="222222"/>
                </a:solidFill>
                <a:latin typeface="Montserrat"/>
              </a:rPr>
              <a:t>МОДУЛЬ БИЗНЕС-ПРАВИЛ </a:t>
            </a:r>
            <a:endParaRPr lang="en-US">
              <a:solidFill>
                <a:srgbClr val="222222"/>
              </a:solidFill>
              <a:latin typeface="Montserrat"/>
            </a:endParaRPr>
          </a:p>
          <a:p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D521A8EE-E89F-3B7C-7D8E-B814AAD9C7FE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Модуль бизнес-правил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E2D6F-3FE4-CF63-8666-3B6FC80FC01A}"/>
              </a:ext>
            </a:extLst>
          </p:cNvPr>
          <p:cNvSpPr txBox="1"/>
          <p:nvPr/>
        </p:nvSpPr>
        <p:spPr>
          <a:xfrm>
            <a:off x="100249" y="1596814"/>
            <a:ext cx="3574538" cy="2292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Фреймворк</a:t>
            </a:r>
            <a:r>
              <a:rPr lang="ru-RU" sz="1100" b="1">
                <a:ea typeface="+mn-lt"/>
                <a:cs typeface="+mn-lt"/>
              </a:rPr>
              <a:t> валидаторов </a:t>
            </a:r>
            <a:r>
              <a:rPr lang="ru-RU" sz="1100">
                <a:ea typeface="+mn-lt"/>
                <a:cs typeface="+mn-lt"/>
              </a:rPr>
              <a:t>- Подключаемые валидаторы для</a:t>
            </a:r>
            <a:r>
              <a:rPr lang="ru-RU" sz="1100">
                <a:ea typeface="Calibri"/>
                <a:cs typeface="Calibri"/>
              </a:rPr>
              <a:t> прикладных типов документов, каскадная логика, </a:t>
            </a:r>
            <a:r>
              <a:rPr lang="ru-RU" sz="1100" dirty="0">
                <a:ea typeface="+mn-lt"/>
                <a:cs typeface="+mn-lt"/>
              </a:rPr>
              <a:t>цепочки</a:t>
            </a:r>
            <a:endParaRPr lang="en-US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Обработчики изменений (Handlers)</a:t>
            </a:r>
            <a:r>
              <a:rPr lang="ru-RU" sz="1100">
                <a:ea typeface="+mn-lt"/>
                <a:cs typeface="+mn-lt"/>
              </a:rPr>
              <a:t>  - Реакция на изменение полей (пересчёт, автозаполнение)</a:t>
            </a:r>
            <a:endParaRPr lang="en-US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Процедуры </a:t>
            </a:r>
            <a:r>
              <a:rPr lang="ru-RU" sz="1100">
                <a:ea typeface="+mn-lt"/>
                <a:cs typeface="+mn-lt"/>
              </a:rPr>
              <a:t>- Вычисляемые поля (НДС, пробег, итоги) </a:t>
            </a:r>
            <a:endParaRPr lang="en-US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Действия</a:t>
            </a:r>
            <a:r>
              <a:rPr lang="ru-RU" sz="1100">
                <a:ea typeface="+mn-lt"/>
                <a:cs typeface="+mn-lt"/>
              </a:rPr>
              <a:t> - Автокоррекция, submit-логика </a:t>
            </a:r>
            <a:endParaRPr lang="en-US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Прервать согласование </a:t>
            </a:r>
            <a:r>
              <a:rPr lang="ru-RU" sz="1100">
                <a:ea typeface="+mn-lt"/>
                <a:cs typeface="+mn-lt"/>
              </a:rPr>
              <a:t> - Универсальный механизм отмены workflow (7 evaluators, per-BU правила) </a:t>
            </a:r>
            <a:endParaRPr lang="en-US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Виджет валидации</a:t>
            </a:r>
            <a:r>
              <a:rPr lang="ru-RU" sz="1100">
                <a:ea typeface="+mn-lt"/>
                <a:cs typeface="+mn-lt"/>
              </a:rPr>
              <a:t>  Отображение ошибок/предупреждений в реальном времени </a:t>
            </a:r>
            <a:endParaRPr lang="en-US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endParaRPr lang="ru-RU" sz="1100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64897-230D-29EB-BE7D-53D80CF4B101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Служебный модуль с фреймворком валидаторов и правил для модулей  Ruxeo</a:t>
            </a:r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46D7543-6FE7-29FE-4C85-36D07A0C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1595337"/>
            <a:ext cx="8358188" cy="45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ED125-3A0A-9A4D-8D90-E1D0A292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FDFAF1-D490-3CBF-8360-AEA85B137492}"/>
              </a:ext>
            </a:extLst>
          </p:cNvPr>
          <p:cNvSpPr txBox="1"/>
          <p:nvPr/>
        </p:nvSpPr>
        <p:spPr>
          <a:xfrm>
            <a:off x="630160" y="527032"/>
            <a:ext cx="110573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ru-RU">
                <a:solidFill>
                  <a:srgbClr val="222222"/>
                </a:solidFill>
                <a:latin typeface="Montserrat"/>
              </a:rPr>
              <a:t>МОДУЛЬ ЭЛЕКТРОННОЙ ПОДПИСИ</a:t>
            </a:r>
            <a:endParaRPr lang="en-US">
              <a:solidFill>
                <a:srgbClr val="222222"/>
              </a:solidFill>
              <a:latin typeface="Montserrat"/>
            </a:endParaRPr>
          </a:p>
          <a:p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2B028439-9793-1E2D-C943-87A0B947D9A1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Электронная подпись и коннекторы к операторам ЭДО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FBE58-29A3-CE3A-C62D-A6EC56472FA9}"/>
              </a:ext>
            </a:extLst>
          </p:cNvPr>
          <p:cNvSpPr txBox="1"/>
          <p:nvPr/>
        </p:nvSpPr>
        <p:spPr>
          <a:xfrm>
            <a:off x="100249" y="1596814"/>
            <a:ext cx="5662100" cy="29700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Клиентское </a:t>
            </a:r>
            <a:r>
              <a:rPr lang="ru-RU" sz="1100">
                <a:ea typeface="Calibri"/>
                <a:cs typeface="Calibri"/>
              </a:rPr>
              <a:t>(через браузер) и </a:t>
            </a:r>
            <a:r>
              <a:rPr lang="ru-RU" sz="1100" b="1">
                <a:ea typeface="Calibri"/>
                <a:cs typeface="Calibri"/>
              </a:rPr>
              <a:t>серверное </a:t>
            </a:r>
            <a:r>
              <a:rPr lang="ru-RU" sz="1100">
                <a:ea typeface="Calibri"/>
                <a:cs typeface="Calibri"/>
              </a:rPr>
              <a:t>(пакетное) подписание </a:t>
            </a:r>
            <a:endParaRPr lang="en-US" sz="110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Сертификаты </a:t>
            </a:r>
            <a:r>
              <a:rPr lang="ru-RU" sz="1100">
                <a:ea typeface="Calibri"/>
                <a:cs typeface="Calibri"/>
              </a:rPr>
              <a:t>- Управление разрешёнными сертификатами, кеширование, мониторинг сроков, truststore 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Штампы подписи</a:t>
            </a:r>
            <a:r>
              <a:rPr lang="ru-RU" sz="1100">
                <a:ea typeface="Calibri"/>
                <a:cs typeface="Calibri"/>
              </a:rPr>
              <a:t> - Наложение визуального штампа на PDF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Поддержка МЧД</a:t>
            </a:r>
            <a:r>
              <a:rPr lang="ru-RU" sz="1100">
                <a:ea typeface="Calibri"/>
                <a:cs typeface="Calibri"/>
              </a:rPr>
              <a:t> - Машиночитаемые доверенности ФНС</a:t>
            </a:r>
            <a:endParaRPr lang="ru-RU" sz="1100" b="1" dirty="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Верификация подписей </a:t>
            </a:r>
            <a:r>
              <a:rPr lang="ru-RU" sz="1100">
                <a:ea typeface="Calibri"/>
                <a:cs typeface="Calibri"/>
              </a:rPr>
              <a:t>- проверка валидности подписей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Аудит подписания</a:t>
            </a:r>
            <a:r>
              <a:rPr lang="ru-RU" sz="1100">
                <a:ea typeface="Calibri"/>
                <a:cs typeface="Calibri"/>
              </a:rPr>
              <a:t> - Журнал всех операций подписания </a:t>
            </a:r>
            <a:endParaRPr lang="en-US" sz="110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Фасет Signable </a:t>
            </a:r>
            <a:r>
              <a:rPr lang="ru-RU" sz="1100">
                <a:ea typeface="Calibri"/>
                <a:cs typeface="Calibri"/>
              </a:rPr>
              <a:t>- Настройка подписания для любого типа документа.</a:t>
            </a:r>
            <a:endParaRPr lang="ru-RU"/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TSP (метки времени)</a:t>
            </a:r>
            <a:r>
              <a:rPr lang="ru-RU" sz="1100">
                <a:ea typeface="Calibri"/>
                <a:cs typeface="Calibri"/>
              </a:rPr>
              <a:t> - Доверенные метки времени для подписей </a:t>
            </a:r>
            <a:endParaRPr lang="ru-RU"/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КриптоПро провайдеры </a:t>
            </a:r>
            <a:r>
              <a:rPr lang="ru-RU" sz="1100">
                <a:ea typeface="Calibri"/>
                <a:cs typeface="Calibri"/>
              </a:rPr>
              <a:t>- Native (CSP), RSP, Astral УНЭП</a:t>
            </a:r>
            <a:endParaRPr lang="en-US" sz="1100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CAdES подписание</a:t>
            </a:r>
            <a:r>
              <a:rPr lang="ru-RU" sz="1100">
                <a:ea typeface="Calibri"/>
                <a:cs typeface="Calibri"/>
              </a:rPr>
              <a:t> - Формирование CAdES-BES/CAdES-T/CAdES-XLT1 подписей 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Двухфакторная аутентификация</a:t>
            </a:r>
            <a:r>
              <a:rPr lang="ru-RU" sz="1100">
                <a:ea typeface="Calibri"/>
                <a:cs typeface="Calibri"/>
              </a:rPr>
              <a:t> для облачного подписания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PIN-хранилище </a:t>
            </a:r>
            <a:r>
              <a:rPr lang="ru-RU" sz="1100">
                <a:ea typeface="Calibri"/>
                <a:cs typeface="Calibri"/>
              </a:rPr>
              <a:t>- Безопасное хранение PIN-кодов токенов </a:t>
            </a:r>
            <a:endParaRPr lang="ru-RU"/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Проверка отзыва - </a:t>
            </a:r>
            <a:r>
              <a:rPr lang="ru-RU" sz="1100">
                <a:ea typeface="Calibri"/>
                <a:cs typeface="Calibri"/>
              </a:rPr>
              <a:t>CRL/OCSP проверка сертификатов 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Аппаратные токены</a:t>
            </a:r>
            <a:r>
              <a:rPr lang="ru-RU" sz="1100">
                <a:ea typeface="Calibri"/>
                <a:cs typeface="Calibri"/>
              </a:rPr>
              <a:t> - Поддержка работы с USB-токенами (eToken, Рутокен) для серверного подписания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/>
                <a:cs typeface="Calibri"/>
              </a:rPr>
              <a:t>REST API</a:t>
            </a:r>
            <a:r>
              <a:rPr lang="ru-RU" sz="1100">
                <a:ea typeface="Calibri"/>
                <a:cs typeface="Calibri"/>
              </a:rPr>
              <a:t> - Внешний API для интеграции подписания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C5E8-9AE8-EFF0-FE0B-1D27F6FCBDF4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Всё для работы с электронным подписанием            Коннекторы к операторам ЭДО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B5644-4BC6-17AE-3693-529F89F07EB0}"/>
              </a:ext>
            </a:extLst>
          </p:cNvPr>
          <p:cNvSpPr txBox="1"/>
          <p:nvPr/>
        </p:nvSpPr>
        <p:spPr>
          <a:xfrm>
            <a:off x="6156562" y="1596814"/>
            <a:ext cx="5662100" cy="33085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SPI провайдеров</a:t>
            </a:r>
            <a:r>
              <a:rPr lang="ru-RU" sz="1100">
                <a:ea typeface="+mn-lt"/>
                <a:cs typeface="+mn-lt"/>
              </a:rPr>
              <a:t> - Подключаемая архитектура: единый API ExchangeProvider, регистрация через extension point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Контур.Диадок</a:t>
            </a:r>
            <a:r>
              <a:rPr lang="ru-RU" sz="1100">
                <a:ea typeface="+mn-lt"/>
                <a:cs typeface="+mn-lt"/>
              </a:rPr>
              <a:t>  - Полная интеграция: авторизация, обмен документами, приглашения контрагентов, роуминг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СБИС</a:t>
            </a:r>
            <a:r>
              <a:rPr lang="ru-RU" sz="1100">
                <a:ea typeface="+mn-lt"/>
                <a:cs typeface="+mn-lt"/>
              </a:rPr>
              <a:t>  - Полная интеграция: JSON-RPC API, сессионная авторизация, обмен, роуминг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Обмен документами</a:t>
            </a:r>
            <a:r>
              <a:rPr lang="ru-RU" sz="1100">
                <a:ea typeface="+mn-lt"/>
                <a:cs typeface="+mn-lt"/>
              </a:rPr>
              <a:t> - Отправка/приём формализованных и неформализованных документов через ЭДО </a:t>
            </a:r>
            <a:endParaRPr lang="ru-RU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Контрагенты</a:t>
            </a:r>
            <a:r>
              <a:rPr lang="ru-RU" sz="1100">
                <a:ea typeface="+mn-lt"/>
                <a:cs typeface="+mn-lt"/>
              </a:rPr>
              <a:t> - Поиск по ИНН/КПП, приглашения, принятие/отклонение, статус связи </a:t>
            </a:r>
            <a:endParaRPr lang="ru-RU" b="1">
              <a:ea typeface="+mn-lt"/>
              <a:cs typeface="+mn-lt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Регистрация МЧД</a:t>
            </a:r>
            <a:r>
              <a:rPr lang="ru-RU" sz="1100">
                <a:ea typeface="+mn-lt"/>
                <a:cs typeface="+mn-lt"/>
              </a:rPr>
              <a:t> - Регистрация и отзыв МЧД в ФНС через EDI-оператора, синхронизация статуса </a:t>
            </a:r>
            <a:endParaRPr lang="ru-RU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Обмен договорами</a:t>
            </a:r>
            <a:r>
              <a:rPr lang="ru-RU" sz="1100">
                <a:ea typeface="+mn-lt"/>
                <a:cs typeface="+mn-lt"/>
              </a:rPr>
              <a:t> - Auto-discovery ящика и контрагента по сторонам договора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Планировщик</a:t>
            </a:r>
            <a:r>
              <a:rPr lang="ru-RU" sz="1100">
                <a:ea typeface="+mn-lt"/>
                <a:cs typeface="+mn-lt"/>
              </a:rPr>
              <a:t> - Синхронизация входящих документов из всех активных ящиков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Планировщик МЧД</a:t>
            </a:r>
            <a:r>
              <a:rPr lang="ru-RU" sz="1100">
                <a:ea typeface="+mn-lt"/>
                <a:cs typeface="+mn-lt"/>
              </a:rPr>
              <a:t> - Проверка статуса регистрации МЧД </a:t>
            </a:r>
            <a:endParaRPr lang="en-US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REST API</a:t>
            </a:r>
            <a:r>
              <a:rPr lang="ru-RU" sz="1100">
                <a:ea typeface="+mn-lt"/>
                <a:cs typeface="+mn-lt"/>
              </a:rPr>
              <a:t> - Полный REST-контроллер: ящики, контрагенты, отправка, МЧД, статус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UI управления</a:t>
            </a:r>
            <a:r>
              <a:rPr lang="ru-RU" sz="1100">
                <a:ea typeface="+mn-lt"/>
                <a:cs typeface="+mn-lt"/>
              </a:rPr>
              <a:t> - Администрирование ящиков, отправка через exchange, история обмена, статус МЧД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Фасеты</a:t>
            </a:r>
            <a:r>
              <a:rPr lang="ru-RU" sz="1100">
                <a:ea typeface="+mn-lt"/>
                <a:cs typeface="+mn-lt"/>
              </a:rPr>
              <a:t> - ExchangeAware (для Contract, ДС), ExchangePoaRegistration (для МЧД) </a:t>
            </a:r>
            <a:endParaRPr lang="ru-RU">
              <a:ea typeface="Calibri" panose="020F0502020204030204"/>
              <a:cs typeface="Calibri" panose="020F0502020204030204"/>
            </a:endParaRPr>
          </a:p>
          <a:p>
            <a:pPr marL="228600" indent="-228600">
              <a:buFontTx/>
              <a:buAutoNum type="arabicPeriod"/>
            </a:pPr>
            <a:r>
              <a:rPr lang="ru-RU" sz="1100" b="1">
                <a:ea typeface="+mn-lt"/>
                <a:cs typeface="+mn-lt"/>
              </a:rPr>
              <a:t>Сертификаты</a:t>
            </a:r>
            <a:r>
              <a:rPr lang="ru-RU" sz="1100">
                <a:ea typeface="+mn-lt"/>
                <a:cs typeface="+mn-lt"/>
              </a:rPr>
              <a:t> - Просмотр сертификатов организации у EDI-оператора </a:t>
            </a:r>
            <a:endParaRPr lang="ru-RU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Шифрование</a:t>
            </a:r>
            <a:r>
              <a:rPr lang="ru-RU" sz="1100">
                <a:ea typeface="+mn-lt"/>
                <a:cs typeface="+mn-lt"/>
              </a:rPr>
              <a:t> - Шифрование паролей ящиков в хранилище </a:t>
            </a:r>
            <a:endParaRPr lang="ru-RU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98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1CE8B-83E6-98E3-CA44-E713D44E9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274A27-E006-EE04-4557-0FA812C0E30C}"/>
              </a:ext>
            </a:extLst>
          </p:cNvPr>
          <p:cNvSpPr txBox="1"/>
          <p:nvPr/>
        </p:nvSpPr>
        <p:spPr>
          <a:xfrm>
            <a:off x="630160" y="527032"/>
            <a:ext cx="110573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EC6C9"/>
                </a:solidFill>
                <a:latin typeface="montserrat"/>
              </a:rPr>
              <a:t>RUXEO</a:t>
            </a:r>
            <a:r>
              <a:rPr lang="ru-RU" dirty="0">
                <a:solidFill>
                  <a:srgbClr val="222222"/>
                </a:solidFill>
                <a:latin typeface="montserrat"/>
              </a:rPr>
              <a:t>  -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</a:t>
            </a:r>
            <a:r>
              <a:rPr lang="ru-RU">
                <a:solidFill>
                  <a:srgbClr val="222222"/>
                </a:solidFill>
                <a:latin typeface="Montserrat"/>
              </a:rPr>
              <a:t>МОДУЛЬ ДОКУМЕНТООБОРОТА</a:t>
            </a:r>
            <a:endParaRPr lang="en-US">
              <a:solidFill>
                <a:srgbClr val="222222"/>
              </a:solidFill>
              <a:latin typeface="Montserrat"/>
            </a:endParaRPr>
          </a:p>
          <a:p>
            <a:endParaRPr lang="en-US" dirty="0">
              <a:solidFill>
                <a:srgbClr val="222222"/>
              </a:solidFill>
              <a:latin typeface="montserrat"/>
            </a:endParaRPr>
          </a:p>
        </p:txBody>
      </p:sp>
      <p:sp>
        <p:nvSpPr>
          <p:cNvPr id="18" name="Текст 1">
            <a:extLst>
              <a:ext uri="{FF2B5EF4-FFF2-40B4-BE49-F238E27FC236}">
                <a16:creationId xmlns:a16="http://schemas.microsoft.com/office/drawing/2014/main" id="{ED4AFF3C-ED19-C04A-99B1-D6774654020B}"/>
              </a:ext>
            </a:extLst>
          </p:cNvPr>
          <p:cNvSpPr txBox="1">
            <a:spLocks/>
          </p:cNvSpPr>
          <p:nvPr/>
        </p:nvSpPr>
        <p:spPr>
          <a:xfrm>
            <a:off x="0" y="84732"/>
            <a:ext cx="8506326" cy="347936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spc="300" baseline="0" dirty="0">
                <a:solidFill>
                  <a:schemeClr val="lt1"/>
                </a:solidFill>
              </a:defRPr>
            </a:lvl1pPr>
            <a:lvl2pPr marL="6858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lt1"/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lt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ru-RU" sz="1000">
                <a:latin typeface="Montserrat"/>
              </a:rPr>
              <a:t>Функциональность модуля документооборота</a:t>
            </a:r>
            <a:endParaRPr lang="ru-RU" sz="1000">
              <a:latin typeface="Montserrat" panose="000005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28AF7-B0F2-3E5A-2BD4-54E323DF8B60}"/>
              </a:ext>
            </a:extLst>
          </p:cNvPr>
          <p:cNvSpPr txBox="1"/>
          <p:nvPr/>
        </p:nvSpPr>
        <p:spPr>
          <a:xfrm>
            <a:off x="100249" y="1596814"/>
            <a:ext cx="4233350" cy="39857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ru-RU" sz="1100" b="1">
                <a:ea typeface="Calibri"/>
                <a:cs typeface="Calibri"/>
              </a:rPr>
              <a:t>Входящие документы</a:t>
            </a:r>
            <a:r>
              <a:rPr lang="ru-RU" sz="1100">
                <a:ea typeface="Calibri"/>
                <a:cs typeface="Calibri"/>
              </a:rPr>
              <a:t> - Статусная модель, маршруты, регистрация </a:t>
            </a:r>
            <a:endParaRPr lang="en-US" sz="110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Исходящие документы</a:t>
            </a:r>
            <a:r>
              <a:rPr lang="ru-RU" sz="1100">
                <a:ea typeface="+mn-lt"/>
                <a:cs typeface="+mn-lt"/>
              </a:rPr>
              <a:t> - Статусная модель, маршруты, рассылка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Внутренние документы</a:t>
            </a:r>
            <a:r>
              <a:rPr lang="ru-RU" sz="1100">
                <a:ea typeface="+mn-lt"/>
                <a:cs typeface="+mn-lt"/>
              </a:rPr>
              <a:t> - Статусная модель, маршруты, нумерация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Организационно-распорядительные</a:t>
            </a:r>
            <a:r>
              <a:rPr lang="ru-RU" sz="1100">
                <a:ea typeface="+mn-lt"/>
                <a:cs typeface="+mn-lt"/>
              </a:rPr>
              <a:t> - Приказы, распоряжения, протоколы</a:t>
            </a:r>
            <a:endParaRPr lang="ru-RU" sz="1100" dirty="0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Процесс ознакомления</a:t>
            </a:r>
            <a:r>
              <a:rPr lang="ru-RU" sz="1100">
                <a:ea typeface="+mn-lt"/>
                <a:cs typeface="+mn-lt"/>
              </a:rPr>
              <a:t> - Списки ознакомления, планировщик, ознакомление с подписью и без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Свободные Поручения</a:t>
            </a:r>
            <a:r>
              <a:rPr lang="ru-RU" sz="1100">
                <a:ea typeface="+mn-lt"/>
                <a:cs typeface="+mn-lt"/>
              </a:rPr>
              <a:t> - Иерархическая структура вложенных подпоручений, делегирование, контроль исполнения, SLA </a:t>
            </a:r>
            <a:endParaRPr lang="ru-RU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Резолюции</a:t>
            </a:r>
            <a:r>
              <a:rPr lang="ru-RU" sz="1100">
                <a:ea typeface="+mn-lt"/>
                <a:cs typeface="+mn-lt"/>
              </a:rPr>
              <a:t> - Наложение резолюций в контексте документа, исполнение, контроль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Расширяемые валидаторы атрибутов</a:t>
            </a:r>
            <a:r>
              <a:rPr lang="ru-RU" sz="1100">
                <a:ea typeface="+mn-lt"/>
                <a:cs typeface="+mn-lt"/>
              </a:rPr>
              <a:t> - Проверки полей документов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Расширяемые обработчики атрибутов</a:t>
            </a:r>
            <a:r>
              <a:rPr lang="ru-RU" sz="1100">
                <a:ea typeface="+mn-lt"/>
                <a:cs typeface="+mn-lt"/>
              </a:rPr>
              <a:t> - Автозаполнение, зависимые поля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Шаблоны</a:t>
            </a:r>
            <a:r>
              <a:rPr lang="ru-RU" sz="1100">
                <a:ea typeface="+mn-lt"/>
                <a:cs typeface="+mn-lt"/>
              </a:rPr>
              <a:t> - Генерация печатных форм 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Мета-роли</a:t>
            </a:r>
            <a:r>
              <a:rPr lang="ru-RU" sz="1100">
                <a:ea typeface="+mn-lt"/>
                <a:cs typeface="+mn-lt"/>
              </a:rPr>
              <a:t> на маршрутах модуля Документооборот </a:t>
            </a:r>
            <a:endParaRPr lang="ru-RU">
              <a:ea typeface="+mn-lt"/>
              <a:cs typeface="+mn-lt"/>
            </a:endParaRPr>
          </a:p>
          <a:p>
            <a:pPr marL="228600" indent="-228600">
              <a:buAutoNum type="arabicPeriod"/>
            </a:pPr>
            <a:r>
              <a:rPr lang="ru-RU" sz="1100" b="1">
                <a:ea typeface="+mn-lt"/>
                <a:cs typeface="+mn-lt"/>
              </a:rPr>
              <a:t>Фильтр ответственного</a:t>
            </a:r>
            <a:r>
              <a:rPr lang="ru-RU" sz="1100">
                <a:ea typeface="+mn-lt"/>
                <a:cs typeface="+mn-lt"/>
              </a:rPr>
              <a:t> - Автоопределение ответственного по приказу </a:t>
            </a:r>
          </a:p>
          <a:p>
            <a:pPr marL="228600" indent="-228600">
              <a:buAutoNum type="arabicPeriod"/>
            </a:pPr>
            <a:r>
              <a:rPr lang="ru-RU" sz="1100" b="1">
                <a:ea typeface="Calibri" panose="020F0502020204030204"/>
                <a:cs typeface="Calibri" panose="020F0502020204030204"/>
              </a:rPr>
              <a:t>Отчёты</a:t>
            </a:r>
            <a:r>
              <a:rPr lang="ru-RU" sz="1100">
                <a:ea typeface="Calibri" panose="020F0502020204030204"/>
                <a:cs typeface="Calibri" panose="020F0502020204030204"/>
              </a:rPr>
              <a:t> модуля Документооборот</a:t>
            </a:r>
            <a:endParaRPr lang="ru-RU" sz="11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D89FB-AB06-3AF3-2AD6-BB33AB8DF326}"/>
              </a:ext>
            </a:extLst>
          </p:cNvPr>
          <p:cNvSpPr txBox="1"/>
          <p:nvPr/>
        </p:nvSpPr>
        <p:spPr>
          <a:xfrm>
            <a:off x="98348" y="1106469"/>
            <a:ext cx="11057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>
                <a:solidFill>
                  <a:srgbClr val="222222"/>
                </a:solidFill>
                <a:latin typeface="montserrat"/>
              </a:rPr>
              <a:t>ОРД и Канцелярский документооборот</a:t>
            </a:r>
            <a:endParaRPr lang="ru-RU" dirty="0">
              <a:solidFill>
                <a:srgbClr val="222222"/>
              </a:solidFill>
              <a:latin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EA02A-F4D3-BF91-4593-D9C5419C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5" y="1597179"/>
            <a:ext cx="7945437" cy="42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1785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ие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661986_LW_V2" id="{B6927C32-F217-4A97-8FE2-D3A934AFA979}" vid="{8AAB886A-F653-1948-BBB7-F7B1A419C21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02A8ED-1331-4C1D-8649-743D7BE164D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9A06775-4FD5-4278-BDCC-E6FF131E9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E4EAC9-33DC-4CF0-BA31-C98F61CE47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1315</Words>
  <Application>Microsoft Office PowerPoint</Application>
  <PresentationFormat>Widescreen</PresentationFormat>
  <Paragraphs>196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Пользовательские</vt:lpstr>
      <vt:lpstr>ECM-решение на базе</vt:lpstr>
      <vt:lpstr>Поговорим 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Что дальше?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Ирина Тимохова</cp:lastModifiedBy>
  <cp:revision>1089</cp:revision>
  <dcterms:created xsi:type="dcterms:W3CDTF">2020-08-19T22:58:34Z</dcterms:created>
  <dcterms:modified xsi:type="dcterms:W3CDTF">2026-03-26T10:49:10Z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